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42" r:id="rId3"/>
  </p:sldMasterIdLst>
  <p:notesMasterIdLst>
    <p:notesMasterId r:id="rId73"/>
  </p:notesMasterIdLst>
  <p:handoutMasterIdLst>
    <p:handoutMasterId r:id="rId74"/>
  </p:handoutMasterIdLst>
  <p:sldIdLst>
    <p:sldId id="256" r:id="rId4"/>
    <p:sldId id="680" r:id="rId5"/>
    <p:sldId id="818" r:id="rId6"/>
    <p:sldId id="819" r:id="rId7"/>
    <p:sldId id="947" r:id="rId8"/>
    <p:sldId id="948" r:id="rId9"/>
    <p:sldId id="1171" r:id="rId10"/>
    <p:sldId id="950" r:id="rId11"/>
    <p:sldId id="951" r:id="rId12"/>
    <p:sldId id="756" r:id="rId13"/>
    <p:sldId id="952" r:id="rId14"/>
    <p:sldId id="749" r:id="rId15"/>
    <p:sldId id="750" r:id="rId16"/>
    <p:sldId id="751" r:id="rId17"/>
    <p:sldId id="752" r:id="rId18"/>
    <p:sldId id="753" r:id="rId19"/>
    <p:sldId id="754" r:id="rId20"/>
    <p:sldId id="684" r:id="rId21"/>
    <p:sldId id="656" r:id="rId22"/>
    <p:sldId id="612" r:id="rId23"/>
    <p:sldId id="613" r:id="rId24"/>
    <p:sldId id="781" r:id="rId25"/>
    <p:sldId id="614" r:id="rId26"/>
    <p:sldId id="615" r:id="rId27"/>
    <p:sldId id="616" r:id="rId28"/>
    <p:sldId id="953" r:id="rId29"/>
    <p:sldId id="1170" r:id="rId30"/>
    <p:sldId id="617" r:id="rId31"/>
    <p:sldId id="618" r:id="rId32"/>
    <p:sldId id="619" r:id="rId33"/>
    <p:sldId id="620" r:id="rId34"/>
    <p:sldId id="621" r:id="rId35"/>
    <p:sldId id="622" r:id="rId36"/>
    <p:sldId id="623" r:id="rId37"/>
    <p:sldId id="624" r:id="rId38"/>
    <p:sldId id="626" r:id="rId39"/>
    <p:sldId id="625" r:id="rId40"/>
    <p:sldId id="1172" r:id="rId41"/>
    <p:sldId id="1173" r:id="rId42"/>
    <p:sldId id="628" r:id="rId43"/>
    <p:sldId id="631" r:id="rId44"/>
    <p:sldId id="850" r:id="rId45"/>
    <p:sldId id="630" r:id="rId46"/>
    <p:sldId id="1174" r:id="rId47"/>
    <p:sldId id="954" r:id="rId48"/>
    <p:sldId id="955" r:id="rId49"/>
    <p:sldId id="956" r:id="rId50"/>
    <p:sldId id="957" r:id="rId51"/>
    <p:sldId id="1032" r:id="rId52"/>
    <p:sldId id="1033" r:id="rId53"/>
    <p:sldId id="1034" r:id="rId54"/>
    <p:sldId id="958" r:id="rId55"/>
    <p:sldId id="929" r:id="rId56"/>
    <p:sldId id="930" r:id="rId57"/>
    <p:sldId id="931" r:id="rId58"/>
    <p:sldId id="932" r:id="rId59"/>
    <p:sldId id="933" r:id="rId60"/>
    <p:sldId id="937" r:id="rId61"/>
    <p:sldId id="935" r:id="rId62"/>
    <p:sldId id="936" r:id="rId63"/>
    <p:sldId id="938" r:id="rId64"/>
    <p:sldId id="959" r:id="rId65"/>
    <p:sldId id="939" r:id="rId66"/>
    <p:sldId id="940" r:id="rId67"/>
    <p:sldId id="941" r:id="rId68"/>
    <p:sldId id="942" r:id="rId69"/>
    <p:sldId id="943" r:id="rId70"/>
    <p:sldId id="944" r:id="rId71"/>
    <p:sldId id="945" r:id="rId7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6686" autoAdjust="0"/>
  </p:normalViewPr>
  <p:slideViewPr>
    <p:cSldViewPr>
      <p:cViewPr varScale="1">
        <p:scale>
          <a:sx n="108" d="100"/>
          <a:sy n="108" d="100"/>
        </p:scale>
        <p:origin x="14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jannach\Eigene%20Dateien\6%20papers\ZZ_OUTDATED_RecommenderBook\Chapter%202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48460129534169"/>
          <c:y val="0.14331210191082802"/>
          <c:w val="0.77158341142034648"/>
          <c:h val="0.66560509554140623"/>
        </c:manualLayout>
      </c:layout>
      <c:lineChart>
        <c:grouping val="standard"/>
        <c:varyColors val="0"/>
        <c:ser>
          <c:idx val="0"/>
          <c:order val="0"/>
          <c:tx>
            <c:strRef>
              <c:f>correlation!$B$5</c:f>
              <c:strCache>
                <c:ptCount val="1"/>
                <c:pt idx="0">
                  <c:v>Alice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correlation!$C$5:$F$5</c:f>
              <c:numCache>
                <c:formatCode>0</c:formatCode>
                <c:ptCount val="4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8C-4789-860A-C45D9CE3E33D}"/>
            </c:ext>
          </c:extLst>
        </c:ser>
        <c:ser>
          <c:idx val="1"/>
          <c:order val="1"/>
          <c:tx>
            <c:strRef>
              <c:f>correlation!$B$6</c:f>
              <c:strCache>
                <c:ptCount val="1"/>
                <c:pt idx="0">
                  <c:v>User1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33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correlation!$C$6:$F$6</c:f>
              <c:numCache>
                <c:formatCode>0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8C-4789-860A-C45D9CE3E33D}"/>
            </c:ext>
          </c:extLst>
        </c:ser>
        <c:ser>
          <c:idx val="4"/>
          <c:order val="2"/>
          <c:tx>
            <c:strRef>
              <c:f>correlation!$B$9</c:f>
              <c:strCache>
                <c:ptCount val="1"/>
                <c:pt idx="0">
                  <c:v>User4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correlation!$C$9:$F$9</c:f>
              <c:numCache>
                <c:formatCode>0</c:formatCode>
                <c:ptCount val="4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8C-4789-860A-C45D9CE3E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25936"/>
        <c:axId val="99926496"/>
      </c:lineChart>
      <c:catAx>
        <c:axId val="9992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Ratings</a:t>
                </a:r>
              </a:p>
            </c:rich>
          </c:tx>
          <c:layout>
            <c:manualLayout>
              <c:xMode val="edge"/>
              <c:yMode val="edge"/>
              <c:x val="1.6187050359712365E-2"/>
              <c:y val="0.4012738853503188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9992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9264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999259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448705744997755"/>
          <c:y val="7.2186836518046707E-2"/>
          <c:w val="0.12050378594762047"/>
          <c:h val="0.305732484076433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26.12.2022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899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84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47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42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20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468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23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087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450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461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40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652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313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73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688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163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412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362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772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58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0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78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718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43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448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880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96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730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3657E-24D4-4601-8292-B2513B603E2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AT"/>
              <a:t>Could a RS be a persuasive technology? In fact depending on the application area RS are deployed to:</a:t>
            </a:r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9684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599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5036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602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38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F8D27-57D9-4ACA-87B9-FF09F7D622B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397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13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1719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1231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017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945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2925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7252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4319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0190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03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6586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7596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7001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6510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75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41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41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08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13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428596" y="6357958"/>
            <a:ext cx="5799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© Dietmar</a:t>
            </a:r>
            <a:r>
              <a:rPr lang="en-US" sz="1200" b="0" baseline="0" dirty="0"/>
              <a:t> Jannach, Markus Zanker and Gerhard Friedrich</a:t>
            </a:r>
            <a:endParaRPr lang="de-DE" sz="1200" b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95750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2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780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53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123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77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061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069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92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8414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63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004AC-48FD-42AD-B4D1-61F927313C2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677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5359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‹#›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27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2842C5-EAD3-4D0E-81B4-81F4B011F7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62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lai@cyc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tEGLUXY2u4" TargetMode="External"/><Relationship Id="rId2" Type="http://schemas.openxmlformats.org/officeDocument/2006/relationships/hyperlink" Target="https://youtu.be/nq2QtatuF7U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recostream.com/blog/recommendation-system-netflix" TargetMode="Externa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Diagram-of-matrix-factorization_fig1_32134449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recsys-series-part-4-the-7-variants-of-matrix-factorization-for-collaborative-filtering-368754e4fab5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datajobs.com/data-science-repo/Recommender-Systems-%5BNetflix%5D.pdf" TargetMode="External"/><Relationship Id="rId5" Type="http://schemas.openxmlformats.org/officeDocument/2006/relationships/hyperlink" Target="https://developers.google.com/machine-learning/recommendation/collaborative/basics?hl=en" TargetMode="External"/><Relationship Id="rId4" Type="http://schemas.openxmlformats.org/officeDocument/2006/relationships/hyperlink" Target="https://www.mygreatlearning.com/blog/matrix-factorization-explaine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iInh5STnyQ" TargetMode="External"/><Relationship Id="rId2" Type="http://schemas.openxmlformats.org/officeDocument/2006/relationships/hyperlink" Target="https://youtu.be/gxXn9LDAdcU" TargetMode="Externa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4400" dirty="0"/>
            </a:br>
            <a:r>
              <a:rPr lang="en-US" sz="4400" dirty="0"/>
              <a:t>Introduction to Recommender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Chin-Hui Lai</a:t>
            </a:r>
          </a:p>
          <a:p>
            <a:r>
              <a:rPr lang="en-US" altLang="zh-TW" sz="2000" dirty="0"/>
              <a:t>Department of Information Management </a:t>
            </a:r>
          </a:p>
          <a:p>
            <a:r>
              <a:rPr lang="en-US" altLang="zh-TW" sz="2000" dirty="0"/>
              <a:t>Chung Yuan Christian University</a:t>
            </a:r>
          </a:p>
          <a:p>
            <a:r>
              <a:rPr lang="en-US" altLang="zh-TW" sz="2000" dirty="0">
                <a:hlinkClick r:id="rId3"/>
              </a:rPr>
              <a:t>chlai@cycu.edu.tw</a:t>
            </a:r>
            <a:endParaRPr lang="en-US" altLang="zh-TW" sz="2000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549424" y="2852936"/>
            <a:ext cx="7766992" cy="1749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300355"/>
            <a:ext cx="8229600" cy="990600"/>
          </a:xfrm>
        </p:spPr>
        <p:txBody>
          <a:bodyPr/>
          <a:lstStyle/>
          <a:p>
            <a:r>
              <a:rPr lang="en-US" dirty="0"/>
              <a:t>Problem domain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Recommendation systems (RS) help to </a:t>
            </a:r>
            <a:r>
              <a:rPr lang="en-US" dirty="0">
                <a:solidFill>
                  <a:srgbClr val="FF0000"/>
                </a:solidFill>
              </a:rPr>
              <a:t>match users with items</a:t>
            </a:r>
          </a:p>
          <a:p>
            <a:pPr lvl="1"/>
            <a:r>
              <a:rPr lang="en-US" dirty="0"/>
              <a:t>Ease information overload</a:t>
            </a:r>
          </a:p>
          <a:p>
            <a:pPr lvl="1"/>
            <a:r>
              <a:rPr lang="en-US" dirty="0"/>
              <a:t>Sales assistance (guidance, advisory, persuasion,…)</a:t>
            </a:r>
          </a:p>
          <a:p>
            <a:pPr marL="457200" lvl="1" indent="0">
              <a:buNone/>
            </a:pPr>
            <a:endParaRPr lang="en-US" i="1" dirty="0">
              <a:cs typeface="Calibri" pitchFamily="34" charset="0"/>
            </a:endParaRPr>
          </a:p>
          <a:p>
            <a:pPr marL="0" lvl="1" indent="0">
              <a:buNone/>
            </a:pPr>
            <a:r>
              <a:rPr lang="en-US" i="1" dirty="0">
                <a:cs typeface="Calibri" pitchFamily="34" charset="0"/>
              </a:rPr>
              <a:t>RS are software agents that elicit the interests and preferences of individual consumers […] and make recommendations accordingly. </a:t>
            </a:r>
          </a:p>
          <a:p>
            <a:pPr marL="0" lvl="1" indent="0">
              <a:buNone/>
            </a:pPr>
            <a:r>
              <a:rPr lang="en-US" i="1" dirty="0">
                <a:cs typeface="Calibri" pitchFamily="34" charset="0"/>
              </a:rPr>
              <a:t>They have the potential to support and improve the quality of the </a:t>
            </a:r>
            <a:br>
              <a:rPr lang="en-US" i="1" dirty="0">
                <a:cs typeface="Calibri" pitchFamily="34" charset="0"/>
              </a:rPr>
            </a:br>
            <a:r>
              <a:rPr lang="en-US" i="1" dirty="0">
                <a:cs typeface="Calibri" pitchFamily="34" charset="0"/>
              </a:rPr>
              <a:t>decisions consumers make while searching for and selecting products online</a:t>
            </a:r>
            <a:r>
              <a:rPr lang="en-US" dirty="0">
                <a:cs typeface="Calibri" pitchFamily="34" charset="0"/>
              </a:rPr>
              <a:t>.</a:t>
            </a:r>
          </a:p>
          <a:p>
            <a:pPr lvl="4"/>
            <a:r>
              <a:rPr lang="en-US" sz="1500" dirty="0">
                <a:latin typeface="Calibri" pitchFamily="34" charset="0"/>
                <a:cs typeface="Calibri" pitchFamily="34" charset="0"/>
              </a:rPr>
              <a:t>[Xiao &amp; </a:t>
            </a:r>
            <a:r>
              <a:rPr lang="en-US" sz="1500" dirty="0" err="1">
                <a:latin typeface="Calibri" pitchFamily="34" charset="0"/>
                <a:cs typeface="Calibri" pitchFamily="34" charset="0"/>
              </a:rPr>
              <a:t>Benbasat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, MISQ,</a:t>
            </a:r>
            <a:r>
              <a:rPr lang="en-US" sz="1500" dirty="0"/>
              <a:t> 2007]</a:t>
            </a:r>
          </a:p>
          <a:p>
            <a:endParaRPr lang="en-US" sz="600" dirty="0"/>
          </a:p>
          <a:p>
            <a:endParaRPr lang="en-US" dirty="0"/>
          </a:p>
          <a:p>
            <a:r>
              <a:rPr lang="en-US" dirty="0"/>
              <a:t>Different system designs / paradigms</a:t>
            </a:r>
          </a:p>
          <a:p>
            <a:pPr lvl="1"/>
            <a:r>
              <a:rPr lang="en-US" dirty="0"/>
              <a:t>Based on availability of exploitable data</a:t>
            </a:r>
          </a:p>
          <a:p>
            <a:pPr lvl="1"/>
            <a:r>
              <a:rPr lang="en-US" dirty="0"/>
              <a:t>Implicit and explicit user feedback</a:t>
            </a:r>
          </a:p>
          <a:p>
            <a:pPr lvl="1"/>
            <a:r>
              <a:rPr lang="en-US" dirty="0"/>
              <a:t>Domain characteristics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30" y="2001423"/>
            <a:ext cx="998240" cy="998240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8202558" y="2918455"/>
            <a:ext cx="692608" cy="1366317"/>
            <a:chOff x="7164288" y="3169940"/>
            <a:chExt cx="1225451" cy="241746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64288" y="3169940"/>
              <a:ext cx="1219200" cy="12192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70539" y="4368205"/>
              <a:ext cx="1219200" cy="1219200"/>
            </a:xfrm>
            <a:prstGeom prst="rect">
              <a:avLst/>
            </a:prstGeom>
          </p:spPr>
        </p:pic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57" y="4358135"/>
            <a:ext cx="998240" cy="99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 seen as a function </a:t>
            </a:r>
            <a:r>
              <a:rPr lang="en-US" sz="1200" b="0" kern="1200" dirty="0">
                <a:solidFill>
                  <a:schemeClr val="tx1"/>
                </a:solidFill>
                <a:latin typeface="Verdana" pitchFamily="34" charset="0"/>
              </a:rPr>
              <a:t>[AT05]</a:t>
            </a:r>
            <a:endParaRPr lang="en-US" dirty="0"/>
          </a:p>
          <a:p>
            <a:r>
              <a:rPr lang="en-US" dirty="0"/>
              <a:t>Given:</a:t>
            </a:r>
          </a:p>
          <a:p>
            <a:pPr lvl="1"/>
            <a:r>
              <a:rPr lang="en-US" dirty="0"/>
              <a:t>User model (e.g. ratings, preferences, demographics, situational context)</a:t>
            </a:r>
          </a:p>
          <a:p>
            <a:pPr lvl="1"/>
            <a:r>
              <a:rPr lang="en-US" dirty="0"/>
              <a:t>Items (with or without description of item characteristics)</a:t>
            </a:r>
          </a:p>
          <a:p>
            <a:r>
              <a:rPr lang="en-US" dirty="0"/>
              <a:t>Find: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Relevance score. Used for ranking.</a:t>
            </a:r>
          </a:p>
          <a:p>
            <a:r>
              <a:rPr lang="en-US" dirty="0"/>
              <a:t>Finally: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Recommend items that are assumed to be relevant</a:t>
            </a:r>
          </a:p>
          <a:p>
            <a:r>
              <a:rPr lang="en-US" dirty="0"/>
              <a:t>But:</a:t>
            </a:r>
          </a:p>
          <a:p>
            <a:pPr lvl="1"/>
            <a:r>
              <a:rPr lang="en-US" dirty="0"/>
              <a:t>Remember that </a:t>
            </a:r>
            <a:r>
              <a:rPr lang="en-US" dirty="0">
                <a:solidFill>
                  <a:srgbClr val="FF0000"/>
                </a:solidFill>
              </a:rPr>
              <a:t>relevance might be context-dependent</a:t>
            </a:r>
          </a:p>
          <a:p>
            <a:pPr lvl="1"/>
            <a:r>
              <a:rPr lang="en-US" dirty="0"/>
              <a:t>Characteristics of the list itself might be important (diversity)</a:t>
            </a:r>
          </a:p>
          <a:p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19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0246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chteck 31"/>
          <p:cNvSpPr>
            <a:spLocks noChangeArrowheads="1"/>
          </p:cNvSpPr>
          <p:nvPr/>
        </p:nvSpPr>
        <p:spPr bwMode="auto">
          <a:xfrm>
            <a:off x="4286250" y="1643063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Recommender systems reduce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information overload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by estimating relevance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1273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1271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Rechteck 14"/>
          <p:cNvSpPr>
            <a:spLocks noChangeArrowheads="1"/>
          </p:cNvSpPr>
          <p:nvPr/>
        </p:nvSpPr>
        <p:spPr bwMode="auto">
          <a:xfrm>
            <a:off x="4286250" y="1500188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Personalized recommendations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2300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Rechteck 8"/>
          <p:cNvSpPr>
            <a:spLocks noChangeArrowheads="1"/>
          </p:cNvSpPr>
          <p:nvPr/>
        </p:nvSpPr>
        <p:spPr bwMode="auto">
          <a:xfrm>
            <a:off x="4357688" y="1571625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Collaborative: "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Tell me what's popular among my peers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"</a:t>
            </a:r>
          </a:p>
        </p:txBody>
      </p: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2298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12296" name="Grafik 16" descr="Commarrow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Grafik 15" descr="Community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3324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3322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hteck 19"/>
          <p:cNvSpPr>
            <a:spLocks noChangeArrowheads="1"/>
          </p:cNvSpPr>
          <p:nvPr/>
        </p:nvSpPr>
        <p:spPr bwMode="auto">
          <a:xfrm>
            <a:off x="4286250" y="142875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Content-based: "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Show me more of the same what I've liked</a:t>
            </a:r>
            <a:r>
              <a:rPr lang="en-US" sz="2400" b="0" dirty="0"/>
              <a:t>"</a:t>
            </a:r>
          </a:p>
        </p:txBody>
      </p: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3320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Knowledge-based: "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Tell me what fits based on my needs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"</a:t>
            </a: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8" name="Rechteck 28"/>
          <p:cNvSpPr>
            <a:spLocks noChangeArrowheads="1"/>
          </p:cNvSpPr>
          <p:nvPr/>
        </p:nvSpPr>
        <p:spPr bwMode="auto">
          <a:xfrm>
            <a:off x="4429125" y="1285875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Hybrid: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combinations of various inputs and/or composition of different mechanism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Recommender systems: basic techniques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274473" name="Group 4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65487189"/>
              </p:ext>
            </p:extLst>
          </p:nvPr>
        </p:nvGraphicFramePr>
        <p:xfrm>
          <a:off x="457200" y="1600200"/>
          <a:ext cx="8229600" cy="4170998"/>
        </p:xfrm>
        <a:graphic>
          <a:graphicData uri="http://schemas.openxmlformats.org/drawingml/2006/table">
            <a:tbl>
              <a:tblPr/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Collaborative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 knowledge-engineering effort, serendipity of results, learns market segments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Requires some form of rating feedback, cold start for new users and new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Content-based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 community required, comparison between items 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Content descriptions necessary, cold start for new users, no surprises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Knowledge-based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Deterministic recommendations, assured quality, no cold-start, can resemble sales dialogue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Knowledge engineering effort to bootstrap, basically static, does not react to short-term trends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662708"/>
            <a:ext cx="304800" cy="304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627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cap="none" dirty="0"/>
              <a:t>Collaborative Filtering</a:t>
            </a:r>
            <a:endParaRPr lang="zh-TW" altLang="en-US" sz="5400" cap="none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9DC7E5C-642F-4DD5-9FEE-1A01B8B57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7272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What are recommender systems for?</a:t>
            </a:r>
          </a:p>
          <a:p>
            <a:pPr lvl="1"/>
            <a:r>
              <a:rPr lang="en-US" dirty="0"/>
              <a:t>Introduction</a:t>
            </a:r>
          </a:p>
          <a:p>
            <a:r>
              <a:rPr lang="en-US" dirty="0"/>
              <a:t>How do they work (Part I) ?</a:t>
            </a:r>
          </a:p>
          <a:p>
            <a:pPr lvl="1"/>
            <a:r>
              <a:rPr lang="en-US" dirty="0"/>
              <a:t>Collaborative Filtering: user-based and item-based</a:t>
            </a:r>
          </a:p>
          <a:p>
            <a:r>
              <a:rPr lang="en-US" dirty="0"/>
              <a:t>How to measure their success?</a:t>
            </a:r>
          </a:p>
          <a:p>
            <a:pPr lvl="1"/>
            <a:r>
              <a:rPr lang="en-US" dirty="0"/>
              <a:t>Evaluation techniques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(CF)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 most prominent approach to generate recommendations</a:t>
            </a:r>
          </a:p>
          <a:p>
            <a:pPr lvl="1"/>
            <a:r>
              <a:rPr lang="en-US" sz="2400" dirty="0"/>
              <a:t>used by large, commercial e-commerce sites</a:t>
            </a:r>
          </a:p>
          <a:p>
            <a:pPr lvl="1"/>
            <a:r>
              <a:rPr lang="en-US" sz="2400" dirty="0"/>
              <a:t>well-understood, various algorithms and variations exist</a:t>
            </a:r>
          </a:p>
          <a:p>
            <a:pPr lvl="1"/>
            <a:r>
              <a:rPr lang="en-US" sz="2400" dirty="0"/>
              <a:t>applicable in many domains (book, movies, DVDs, ..)</a:t>
            </a:r>
          </a:p>
          <a:p>
            <a:endParaRPr lang="en-US" sz="2800" dirty="0"/>
          </a:p>
          <a:p>
            <a:r>
              <a:rPr lang="en-US" sz="2800" dirty="0"/>
              <a:t>Approach</a:t>
            </a:r>
          </a:p>
          <a:p>
            <a:pPr lvl="1"/>
            <a:r>
              <a:rPr lang="en-US" sz="2400" dirty="0"/>
              <a:t>use the "</a:t>
            </a:r>
            <a:r>
              <a:rPr lang="en-US" sz="2400" dirty="0">
                <a:solidFill>
                  <a:srgbClr val="FF0000"/>
                </a:solidFill>
              </a:rPr>
              <a:t>wisdom of the crowd</a:t>
            </a:r>
            <a:r>
              <a:rPr lang="en-US" sz="2400" dirty="0"/>
              <a:t>" to recommend items</a:t>
            </a:r>
          </a:p>
          <a:p>
            <a:endParaRPr lang="en-US" sz="2800" dirty="0"/>
          </a:p>
          <a:p>
            <a:r>
              <a:rPr lang="en-US" sz="2800" dirty="0"/>
              <a:t>Basic assumption and idea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Users give ratings to catalog items (implicitly or explicitly)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Customers who had similar tastes in the past, will have similar tastes in the future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5" descr="C:\Users\Fatih\AppData\Local\Microsoft\Windows\Temporary Internet Files\Content.IE5\8I83PG5D\MC900240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18" y="1524000"/>
            <a:ext cx="1512168" cy="1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User-based nearest-neighbor collaborative filtering (1/2)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basic technique:</a:t>
            </a:r>
          </a:p>
          <a:p>
            <a:pPr lvl="1"/>
            <a:r>
              <a:rPr lang="en-US" dirty="0"/>
              <a:t>Given an "active user" (Alice) and an item I not yet seen by Alice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goal is </a:t>
            </a:r>
            <a:r>
              <a:rPr lang="en-US" i="1" dirty="0">
                <a:solidFill>
                  <a:srgbClr val="FF0000"/>
                </a:solidFill>
              </a:rPr>
              <a:t>to estimate Alice's rating for this item</a:t>
            </a:r>
            <a:r>
              <a:rPr lang="en-US" dirty="0"/>
              <a:t>, e.g., by</a:t>
            </a:r>
          </a:p>
          <a:p>
            <a:pPr lvl="2"/>
            <a:r>
              <a:rPr lang="en-US" dirty="0"/>
              <a:t>find a set of users (peers) who liked the same items as Alice in the past </a:t>
            </a:r>
            <a:r>
              <a:rPr lang="en-US" b="1" dirty="0"/>
              <a:t>and </a:t>
            </a:r>
            <a:r>
              <a:rPr lang="en-US" dirty="0"/>
              <a:t>who have rated item I</a:t>
            </a:r>
          </a:p>
          <a:p>
            <a:pPr lvl="2"/>
            <a:r>
              <a:rPr lang="en-US" dirty="0"/>
              <a:t>use, e.g. the average of their ratings to predict, if Alice will like item I</a:t>
            </a:r>
          </a:p>
          <a:p>
            <a:pPr lvl="2"/>
            <a:r>
              <a:rPr lang="en-US" dirty="0"/>
              <a:t>do this for all items Alice has not seen and recommend the best-rated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83870"/>
              </p:ext>
            </p:extLst>
          </p:nvPr>
        </p:nvGraphicFramePr>
        <p:xfrm>
          <a:off x="1187624" y="4163060"/>
          <a:ext cx="6096000" cy="218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User-based nearest-neighbor collaborative filtering (2/2)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first questions</a:t>
            </a:r>
          </a:p>
          <a:p>
            <a:pPr lvl="1"/>
            <a:r>
              <a:rPr lang="en-US" sz="2400" dirty="0"/>
              <a:t>How do we measure similarity?</a:t>
            </a:r>
          </a:p>
          <a:p>
            <a:pPr lvl="1"/>
            <a:r>
              <a:rPr lang="en-US" sz="2400" dirty="0"/>
              <a:t>How many neighbors should we consider?</a:t>
            </a:r>
          </a:p>
          <a:p>
            <a:pPr lvl="1"/>
            <a:r>
              <a:rPr lang="en-US" sz="2400" dirty="0"/>
              <a:t>How do we generate a prediction from the neighbors' ratings?</a:t>
            </a:r>
          </a:p>
          <a:p>
            <a:endParaRPr lang="en-US" sz="28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89854"/>
              </p:ext>
            </p:extLst>
          </p:nvPr>
        </p:nvGraphicFramePr>
        <p:xfrm>
          <a:off x="1043608" y="3933056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0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20983"/>
            <a:ext cx="8229600" cy="990600"/>
          </a:xfrm>
        </p:spPr>
        <p:txBody>
          <a:bodyPr/>
          <a:lstStyle/>
          <a:p>
            <a:r>
              <a:rPr lang="en-US" dirty="0"/>
              <a:t>Measuring user similarity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705" y="1384482"/>
            <a:ext cx="8229600" cy="4525963"/>
          </a:xfrm>
        </p:spPr>
        <p:txBody>
          <a:bodyPr/>
          <a:lstStyle/>
          <a:p>
            <a:r>
              <a:rPr lang="en-US" dirty="0"/>
              <a:t>A popular similarity measure in user-based CF: </a:t>
            </a:r>
            <a:r>
              <a:rPr lang="en-US" b="1" dirty="0">
                <a:solidFill>
                  <a:srgbClr val="FF0000"/>
                </a:solidFill>
              </a:rPr>
              <a:t>Pearson correlation</a:t>
            </a:r>
          </a:p>
          <a:p>
            <a:pPr lvl="1">
              <a:buNone/>
            </a:pPr>
            <a:r>
              <a:rPr lang="en-US" dirty="0"/>
              <a:t>	</a:t>
            </a:r>
          </a:p>
          <a:p>
            <a:pPr lvl="1">
              <a:buNone/>
            </a:pPr>
            <a:r>
              <a:rPr lang="en-US" dirty="0"/>
              <a:t>a, b  : users</a:t>
            </a:r>
          </a:p>
          <a:p>
            <a:pPr lvl="1">
              <a:buNone/>
            </a:pPr>
            <a:r>
              <a:rPr lang="en-US" dirty="0" err="1"/>
              <a:t>r</a:t>
            </a:r>
            <a:r>
              <a:rPr lang="en-US" baseline="-25000" dirty="0" err="1"/>
              <a:t>a,p</a:t>
            </a:r>
            <a:r>
              <a:rPr lang="en-US" baseline="-25000" dirty="0"/>
              <a:t>   </a:t>
            </a:r>
            <a:r>
              <a:rPr lang="en-US" dirty="0"/>
              <a:t>: rating of user a for item p</a:t>
            </a:r>
          </a:p>
          <a:p>
            <a:pPr lvl="1">
              <a:buNone/>
            </a:pPr>
            <a:r>
              <a:rPr lang="en-US" altLang="zh-TW" dirty="0"/>
              <a:t>            : user's average ratings</a:t>
            </a:r>
            <a:endParaRPr lang="en-US" dirty="0"/>
          </a:p>
          <a:p>
            <a:pPr lvl="1">
              <a:buNone/>
            </a:pPr>
            <a:r>
              <a:rPr lang="en-US" dirty="0"/>
              <a:t>P  : set of items, rated both by a and b</a:t>
            </a: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</a:rPr>
              <a:t>Possible similarity values between -1 and 1	</a:t>
            </a:r>
            <a:r>
              <a:rPr lang="en-US" dirty="0"/>
              <a:t>	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14667"/>
              </p:ext>
            </p:extLst>
          </p:nvPr>
        </p:nvGraphicFramePr>
        <p:xfrm>
          <a:off x="753030" y="4445479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" name="Gruppieren 17"/>
          <p:cNvGrpSpPr/>
          <p:nvPr/>
        </p:nvGrpSpPr>
        <p:grpSpPr>
          <a:xfrm>
            <a:off x="6784032" y="4865189"/>
            <a:ext cx="1766062" cy="500066"/>
            <a:chOff x="6786578" y="4071942"/>
            <a:chExt cx="1766062" cy="500066"/>
          </a:xfrm>
        </p:grpSpPr>
        <p:sp>
          <p:nvSpPr>
            <p:cNvPr id="15" name="Nach links gekrümmter Pfeil 14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358082" y="4077072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sim  = 0.85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712594" y="4936627"/>
            <a:ext cx="1766062" cy="847732"/>
            <a:chOff x="6786578" y="4071942"/>
            <a:chExt cx="1766062" cy="500066"/>
          </a:xfrm>
        </p:grpSpPr>
        <p:sp>
          <p:nvSpPr>
            <p:cNvPr id="21" name="Nach links gekrümmter Pfeil 20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358082" y="4160258"/>
              <a:ext cx="1194558" cy="21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sim  = 0.70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864994" y="5089027"/>
            <a:ext cx="1836594" cy="1347798"/>
            <a:chOff x="6786578" y="4071942"/>
            <a:chExt cx="1836594" cy="500066"/>
          </a:xfrm>
        </p:grpSpPr>
        <p:sp>
          <p:nvSpPr>
            <p:cNvPr id="24" name="Nach links gekrümmter Pfeil 23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358082" y="4143380"/>
              <a:ext cx="1265090" cy="137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sim  = -0.79</a:t>
              </a: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947667"/>
            <a:ext cx="5065185" cy="100013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3638" y="3316330"/>
                <a:ext cx="819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8" y="3316330"/>
                <a:ext cx="81932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correlation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Takes differences in rating behavior into account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 well in usual domains, compared with alternative measures</a:t>
            </a:r>
          </a:p>
          <a:p>
            <a:pPr lvl="1"/>
            <a:r>
              <a:rPr lang="en-US" dirty="0"/>
              <a:t>such as cosine similarity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714686"/>
              </p:ext>
            </p:extLst>
          </p:nvPr>
        </p:nvGraphicFramePr>
        <p:xfrm>
          <a:off x="928662" y="2214554"/>
          <a:ext cx="6019602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predictions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 common prediction function: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Calculate, whether the neighbors' ratings for the unseen item </a:t>
            </a:r>
            <a:r>
              <a:rPr lang="en-US" i="1" dirty="0" err="1"/>
              <a:t>i</a:t>
            </a:r>
            <a:r>
              <a:rPr lang="en-US" b="0" dirty="0"/>
              <a:t> are higher or lower than their average</a:t>
            </a:r>
          </a:p>
          <a:p>
            <a:r>
              <a:rPr lang="en-US" b="0" dirty="0"/>
              <a:t>Combine the rating differences </a:t>
            </a:r>
            <a:r>
              <a:rPr lang="en-US" b="0" dirty="0">
                <a:solidFill>
                  <a:srgbClr val="FF0000"/>
                </a:solidFill>
              </a:rPr>
              <a:t>– use the similarity as a weight</a:t>
            </a:r>
          </a:p>
          <a:p>
            <a:r>
              <a:rPr lang="en-US" b="0" dirty="0"/>
              <a:t>Add/subtract the  neighbors' bias from the active user's average and use this as a prediction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6000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recommendations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predictions is typically not the ultimate goal</a:t>
            </a:r>
          </a:p>
          <a:p>
            <a:r>
              <a:rPr lang="en-US" dirty="0"/>
              <a:t>Usual approach (in academia)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Rank items based on their predicted ratings</a:t>
            </a:r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This might lead to the inclusion of (only) niche items</a:t>
            </a:r>
          </a:p>
          <a:p>
            <a:pPr lvl="1"/>
            <a:r>
              <a:rPr lang="en-US" b="1" dirty="0"/>
              <a:t>In practice also: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Take item popularity into account</a:t>
            </a:r>
          </a:p>
          <a:p>
            <a:r>
              <a:rPr lang="en-US" dirty="0"/>
              <a:t>Approaches</a:t>
            </a:r>
          </a:p>
          <a:p>
            <a:pPr lvl="1"/>
            <a:r>
              <a:rPr lang="en-US" dirty="0"/>
              <a:t>"Learning to rank" </a:t>
            </a:r>
          </a:p>
          <a:p>
            <a:pPr lvl="2"/>
            <a:r>
              <a:rPr lang="en-US" dirty="0"/>
              <a:t>Optimize according to a given rank evaluation metric (see later)</a:t>
            </a:r>
          </a:p>
        </p:txBody>
      </p:sp>
    </p:spTree>
    <p:extLst>
      <p:ext uri="{BB962C8B-B14F-4D97-AF65-F5344CB8AC3E}">
        <p14:creationId xmlns:p14="http://schemas.microsoft.com/office/powerpoint/2010/main" val="30751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91859B-A334-4964-B0F9-D0A0EFDD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5964"/>
          </a:xfrm>
        </p:spPr>
        <p:txBody>
          <a:bodyPr/>
          <a:lstStyle/>
          <a:p>
            <a:r>
              <a:rPr lang="en-US" altLang="zh-TW" dirty="0"/>
              <a:t>Application: Netflix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4BE282-4CFD-42AC-AD03-F0EB50980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64224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Netflix recommendation </a:t>
            </a:r>
          </a:p>
          <a:p>
            <a:pPr lvl="1"/>
            <a:r>
              <a:rPr lang="en-US" altLang="zh-TW" sz="1800" dirty="0">
                <a:hlinkClick r:id="rId2"/>
              </a:rPr>
              <a:t>https://youtu.be/nq2QtatuF7U</a:t>
            </a:r>
            <a:endParaRPr lang="en-US" altLang="zh-TW" sz="1800" dirty="0"/>
          </a:p>
          <a:p>
            <a:pPr lvl="1"/>
            <a:r>
              <a:rPr lang="en-US" altLang="zh-TW" sz="1800" dirty="0">
                <a:hlinkClick r:id="rId3"/>
              </a:rPr>
              <a:t>https://youtu.be/WtEGLUXY2u4</a:t>
            </a:r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lang="zh-TW" altLang="en-US" sz="1800" dirty="0"/>
          </a:p>
        </p:txBody>
      </p:sp>
      <p:pic>
        <p:nvPicPr>
          <p:cNvPr id="5124" name="Picture 4" descr="Netflix Algorithm: Everything You Need to Know About the Recommendation  System of the Most Popular Streaming Portal - Recostream">
            <a:extLst>
              <a:ext uri="{FF2B5EF4-FFF2-40B4-BE49-F238E27FC236}">
                <a16:creationId xmlns:a16="http://schemas.microsoft.com/office/drawing/2014/main" id="{32AD6538-E1CB-43AB-831D-F6F0514E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0" y="2339778"/>
            <a:ext cx="6408712" cy="39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4B517B0-A489-4200-A56F-D2BD9730C8CF}"/>
              </a:ext>
            </a:extLst>
          </p:cNvPr>
          <p:cNvSpPr/>
          <p:nvPr/>
        </p:nvSpPr>
        <p:spPr>
          <a:xfrm>
            <a:off x="765932" y="633478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0" dirty="0"/>
              <a:t>Ref: </a:t>
            </a:r>
            <a:r>
              <a:rPr lang="zh-TW" altLang="en-US" sz="1400" b="0" dirty="0">
                <a:hlinkClick r:id="rId5"/>
              </a:rPr>
              <a:t>https://recostream.com/blog/recommendation-system-netflix</a:t>
            </a:r>
            <a:endParaRPr lang="en-US" altLang="zh-TW" sz="1400" b="0" dirty="0"/>
          </a:p>
          <a:p>
            <a:endParaRPr lang="zh-TW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326485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the metrics  / prediction function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67775"/>
            <a:ext cx="8229600" cy="4876800"/>
          </a:xfrm>
        </p:spPr>
        <p:txBody>
          <a:bodyPr/>
          <a:lstStyle/>
          <a:p>
            <a:r>
              <a:rPr lang="en-US" dirty="0"/>
              <a:t>Not all neighbor ratings might be equally "valuable"</a:t>
            </a:r>
          </a:p>
          <a:p>
            <a:pPr lvl="1"/>
            <a:r>
              <a:rPr lang="en-US" dirty="0"/>
              <a:t>Agreement on commonly liked items is not so informative as agreement on controversial items</a:t>
            </a:r>
          </a:p>
          <a:p>
            <a:pPr lvl="1"/>
            <a:r>
              <a:rPr lang="en-US" b="1" dirty="0"/>
              <a:t>Possible solution</a:t>
            </a:r>
            <a:r>
              <a:rPr lang="en-US" dirty="0"/>
              <a:t>:  Give more weight to items that have a higher variance</a:t>
            </a:r>
          </a:p>
          <a:p>
            <a:r>
              <a:rPr lang="en-US" dirty="0"/>
              <a:t>Value of number of co-rated items</a:t>
            </a:r>
          </a:p>
          <a:p>
            <a:pPr lvl="1"/>
            <a:r>
              <a:rPr lang="en-US" dirty="0"/>
              <a:t>Use "significance weighting", by e.g., linearly reducing the weight when the number of co-rated items is low </a:t>
            </a:r>
          </a:p>
          <a:p>
            <a:r>
              <a:rPr lang="en-US" dirty="0"/>
              <a:t>Case amplification</a:t>
            </a:r>
          </a:p>
          <a:p>
            <a:pPr lvl="1"/>
            <a:r>
              <a:rPr lang="en-US" dirty="0"/>
              <a:t>Intuition: Give more weight to "very similar" neighbors, i.e., where the similarity value is close to 1.</a:t>
            </a:r>
          </a:p>
          <a:p>
            <a:r>
              <a:rPr lang="en-US" dirty="0"/>
              <a:t>Neighborhood selection</a:t>
            </a:r>
          </a:p>
          <a:p>
            <a:pPr lvl="1"/>
            <a:r>
              <a:rPr lang="en-US" dirty="0"/>
              <a:t>Use similarity threshold or fixed number of neighbors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Memory-based and model-based approaches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User-based CF is said to be "memory-based"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rating matrix is directly used to find neighbors / make predictions</a:t>
            </a:r>
          </a:p>
          <a:p>
            <a:pPr lvl="1"/>
            <a:r>
              <a:rPr lang="en-US" dirty="0"/>
              <a:t>does not scale for most real-world scenarios</a:t>
            </a:r>
          </a:p>
          <a:p>
            <a:pPr lvl="1"/>
            <a:r>
              <a:rPr lang="en-US" dirty="0"/>
              <a:t>large e-commerce sites have tens of millions of customers and millions of items</a:t>
            </a:r>
          </a:p>
          <a:p>
            <a:r>
              <a:rPr lang="en-US" dirty="0"/>
              <a:t>Model-based approaches</a:t>
            </a:r>
          </a:p>
          <a:p>
            <a:pPr lvl="1"/>
            <a:r>
              <a:rPr lang="en-US" dirty="0"/>
              <a:t>based on </a:t>
            </a:r>
            <a:r>
              <a:rPr lang="en-US" dirty="0">
                <a:solidFill>
                  <a:srgbClr val="FF0000"/>
                </a:solidFill>
              </a:rPr>
              <a:t>an offline pre-processing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"model-learning" phase</a:t>
            </a:r>
          </a:p>
          <a:p>
            <a:pPr lvl="1"/>
            <a:r>
              <a:rPr lang="en-US" dirty="0"/>
              <a:t>at run-time, only the learned model is used </a:t>
            </a:r>
            <a:r>
              <a:rPr lang="en-US" dirty="0">
                <a:solidFill>
                  <a:srgbClr val="FF0000"/>
                </a:solidFill>
              </a:rPr>
              <a:t>to make predictions</a:t>
            </a:r>
          </a:p>
          <a:p>
            <a:pPr lvl="1"/>
            <a:r>
              <a:rPr lang="en-US" dirty="0"/>
              <a:t>models are updated / re-trained periodically</a:t>
            </a:r>
          </a:p>
          <a:p>
            <a:pPr lvl="1"/>
            <a:r>
              <a:rPr lang="en-US" dirty="0"/>
              <a:t>large variety of techniques used </a:t>
            </a:r>
          </a:p>
          <a:p>
            <a:pPr lvl="1"/>
            <a:r>
              <a:rPr lang="en-US" dirty="0"/>
              <a:t>model-building and updating can be computationally expensive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cap="none" dirty="0"/>
              <a:t>Introduction</a:t>
            </a:r>
            <a:endParaRPr lang="zh-TW" altLang="en-US" sz="6000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674B83-C04A-4DA3-9755-06415E5A4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1470"/>
            <a:ext cx="8229600" cy="990600"/>
          </a:xfrm>
        </p:spPr>
        <p:txBody>
          <a:bodyPr/>
          <a:lstStyle/>
          <a:p>
            <a:r>
              <a:rPr lang="en-US" dirty="0"/>
              <a:t>Item-based collaborative filtering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114" y="1342070"/>
            <a:ext cx="8229600" cy="4876800"/>
          </a:xfrm>
        </p:spPr>
        <p:txBody>
          <a:bodyPr/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 the similarity between items </a:t>
            </a:r>
            <a:r>
              <a:rPr lang="en-US" dirty="0"/>
              <a:t>(and not users) to make predictions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Look for items that are similar to Item5</a:t>
            </a:r>
          </a:p>
          <a:p>
            <a:pPr lvl="1"/>
            <a:r>
              <a:rPr lang="en-US" dirty="0"/>
              <a:t>Take Alice's ratings for these items to predict the rating for Item5</a:t>
            </a:r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32917"/>
              </p:ext>
            </p:extLst>
          </p:nvPr>
        </p:nvGraphicFramePr>
        <p:xfrm>
          <a:off x="1043608" y="3905483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6115706" y="4619863"/>
            <a:ext cx="1071570" cy="1571636"/>
          </a:xfrm>
          <a:prstGeom prst="roundRect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972302" y="4619863"/>
            <a:ext cx="4143404" cy="1571636"/>
            <a:chOff x="1571604" y="4000504"/>
            <a:chExt cx="4143404" cy="1643074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71604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4643438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306914" y="4179946"/>
            <a:ext cx="3560611" cy="511355"/>
            <a:chOff x="1906216" y="4060653"/>
            <a:chExt cx="3560611" cy="511355"/>
          </a:xfrm>
        </p:grpSpPr>
        <p:sp>
          <p:nvSpPr>
            <p:cNvPr id="14" name="Ellipse 13"/>
            <p:cNvSpPr/>
            <p:nvPr/>
          </p:nvSpPr>
          <p:spPr bwMode="auto">
            <a:xfrm>
              <a:off x="1906216" y="4071942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966761" y="4060653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5880"/>
            <a:ext cx="8229600" cy="990600"/>
          </a:xfrm>
        </p:spPr>
        <p:txBody>
          <a:bodyPr/>
          <a:lstStyle/>
          <a:p>
            <a:r>
              <a:rPr lang="en-US" dirty="0"/>
              <a:t>The cosine similarity measure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94010"/>
            <a:ext cx="8229600" cy="4876800"/>
          </a:xfrm>
        </p:spPr>
        <p:txBody>
          <a:bodyPr/>
          <a:lstStyle/>
          <a:p>
            <a:r>
              <a:rPr lang="en-US" dirty="0"/>
              <a:t>Produces better results in item-to-item filtering</a:t>
            </a:r>
          </a:p>
          <a:p>
            <a:pPr lvl="1"/>
            <a:r>
              <a:rPr lang="en-US" dirty="0"/>
              <a:t>for some datasets, no consistent picture in literature</a:t>
            </a:r>
          </a:p>
          <a:p>
            <a:r>
              <a:rPr lang="en-US" dirty="0"/>
              <a:t>Ratings are seen as vector in n-dimensional space</a:t>
            </a:r>
          </a:p>
          <a:p>
            <a:r>
              <a:rPr lang="en-US" dirty="0"/>
              <a:t>Similarity is calculated based on </a:t>
            </a:r>
            <a:r>
              <a:rPr lang="en-US" dirty="0">
                <a:solidFill>
                  <a:srgbClr val="FF0000"/>
                </a:solidFill>
              </a:rPr>
              <a:t>the angle between the vectors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Adjusted cosine similarity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take average user ratings into account</a:t>
            </a:r>
            <a:r>
              <a:rPr lang="en-US" dirty="0"/>
              <a:t>, transform the original ratings</a:t>
            </a:r>
          </a:p>
          <a:p>
            <a:pPr lvl="1"/>
            <a:r>
              <a:rPr lang="en-US" dirty="0"/>
              <a:t>U: set of users who have rated both items a and 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56992"/>
            <a:ext cx="27915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37422"/>
            <a:ext cx="51339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Pre-processing for item-based filtering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00808"/>
            <a:ext cx="7886700" cy="4623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Item-based filtering does not solve </a:t>
            </a:r>
            <a:r>
              <a:rPr lang="en-US" dirty="0">
                <a:solidFill>
                  <a:srgbClr val="FF0000"/>
                </a:solidFill>
              </a:rPr>
              <a:t>the scalability problem </a:t>
            </a:r>
            <a:r>
              <a:rPr lang="en-US" dirty="0"/>
              <a:t>itself</a:t>
            </a:r>
          </a:p>
          <a:p>
            <a:r>
              <a:rPr lang="en-US" dirty="0"/>
              <a:t>Pre-processing approach by Amazon.com (in 2003)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Calculate all pair-wise item similarities in advance</a:t>
            </a:r>
          </a:p>
          <a:p>
            <a:pPr lvl="1"/>
            <a:r>
              <a:rPr lang="en-US" sz="1800" dirty="0"/>
              <a:t>The neighborhood to be used at run-time is typically rather small, because only items are taken into account which the user has rated</a:t>
            </a:r>
          </a:p>
          <a:p>
            <a:pPr lvl="1"/>
            <a:r>
              <a:rPr lang="en-US" sz="1800" dirty="0"/>
              <a:t>Item similarities are supposed to be more stable than user similarities</a:t>
            </a:r>
          </a:p>
          <a:p>
            <a:r>
              <a:rPr lang="en-US" dirty="0"/>
              <a:t>Memory requirements</a:t>
            </a:r>
          </a:p>
          <a:p>
            <a:pPr lvl="1"/>
            <a:r>
              <a:rPr lang="en-US" sz="1800" dirty="0"/>
              <a:t>Up to N</a:t>
            </a:r>
            <a:r>
              <a:rPr lang="en-US" sz="1800" baseline="30000" dirty="0"/>
              <a:t>2</a:t>
            </a:r>
            <a:r>
              <a:rPr lang="en-US" sz="1800" dirty="0"/>
              <a:t> pair-wise similarities to be memorized (N = number of items) in theory</a:t>
            </a:r>
          </a:p>
          <a:p>
            <a:pPr lvl="1"/>
            <a:r>
              <a:rPr lang="en-US" sz="1800" dirty="0"/>
              <a:t>In practice, this is significantly lower (items with no co-ratings)</a:t>
            </a:r>
          </a:p>
          <a:p>
            <a:pPr lvl="1"/>
            <a:r>
              <a:rPr lang="en-US" sz="1800" dirty="0"/>
              <a:t>Further reductions possible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Minimum threshold for co-ratings (items, which are rated at least by </a:t>
            </a:r>
            <a:r>
              <a:rPr lang="en-US" sz="1600" i="1" dirty="0">
                <a:solidFill>
                  <a:srgbClr val="FF0000"/>
                </a:solidFill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 users)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Limit the size of the neighborhood (might affect recommendation accuracy)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en-US" dirty="0"/>
              <a:t>More on ratings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Pure CF-based systems only rely on </a:t>
            </a:r>
            <a:r>
              <a:rPr lang="en-US" dirty="0">
                <a:solidFill>
                  <a:srgbClr val="FF0000"/>
                </a:solidFill>
              </a:rPr>
              <a:t>the rating matrix</a:t>
            </a:r>
          </a:p>
          <a:p>
            <a:r>
              <a:rPr lang="en-US" dirty="0"/>
              <a:t>Explicit ratings</a:t>
            </a:r>
          </a:p>
          <a:p>
            <a:pPr lvl="1"/>
            <a:r>
              <a:rPr lang="en-US" dirty="0"/>
              <a:t>Most commonly used (1 to 5, 1 to 7 </a:t>
            </a:r>
            <a:r>
              <a:rPr lang="en-US" dirty="0" err="1"/>
              <a:t>Likert</a:t>
            </a:r>
            <a:r>
              <a:rPr lang="en-US" dirty="0"/>
              <a:t> response scales)</a:t>
            </a:r>
          </a:p>
          <a:p>
            <a:pPr lvl="1"/>
            <a:r>
              <a:rPr lang="en-US" dirty="0"/>
              <a:t>Research topics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"Optimal" granularity of scale</a:t>
            </a:r>
            <a:r>
              <a:rPr lang="en-US" dirty="0"/>
              <a:t>; indication that 10-point scale is better accepted in movie domain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Multidimensional ratings </a:t>
            </a:r>
            <a:r>
              <a:rPr lang="en-US" dirty="0"/>
              <a:t>(multiple ratings per movie)</a:t>
            </a:r>
          </a:p>
          <a:p>
            <a:pPr lvl="1"/>
            <a:r>
              <a:rPr lang="en-US" dirty="0"/>
              <a:t>Challenge</a:t>
            </a:r>
          </a:p>
          <a:p>
            <a:pPr lvl="2"/>
            <a:r>
              <a:rPr lang="en-US" dirty="0"/>
              <a:t>Users not always willing to rate many items; sparse rating matrices</a:t>
            </a:r>
          </a:p>
          <a:p>
            <a:pPr lvl="2"/>
            <a:r>
              <a:rPr lang="en-US" dirty="0"/>
              <a:t>How to stimulate users to rate more items? </a:t>
            </a:r>
          </a:p>
          <a:p>
            <a:r>
              <a:rPr lang="en-US" dirty="0"/>
              <a:t>Implicit ratings</a:t>
            </a:r>
          </a:p>
          <a:p>
            <a:pPr lvl="1"/>
            <a:r>
              <a:rPr lang="en-US" dirty="0"/>
              <a:t>clicks, page views, time spent on some page, demo downloads …</a:t>
            </a:r>
          </a:p>
          <a:p>
            <a:pPr lvl="1"/>
            <a:r>
              <a:rPr lang="en-US" dirty="0"/>
              <a:t>Can be used in addition to explicit ones; question of correctness of interpretation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sparsity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start problem</a:t>
            </a:r>
          </a:p>
          <a:p>
            <a:pPr lvl="1"/>
            <a:r>
              <a:rPr lang="en-US" dirty="0"/>
              <a:t>How to recommend new items? What to recommend to new users?</a:t>
            </a:r>
          </a:p>
          <a:p>
            <a:r>
              <a:rPr lang="en-US" dirty="0"/>
              <a:t>Straightforward approaches</a:t>
            </a:r>
          </a:p>
          <a:p>
            <a:pPr lvl="1"/>
            <a:r>
              <a:rPr lang="en-US" dirty="0"/>
              <a:t>Ask/force users to rate a set of items</a:t>
            </a:r>
          </a:p>
          <a:p>
            <a:pPr lvl="1"/>
            <a:r>
              <a:rPr lang="en-US" dirty="0"/>
              <a:t>Use another method (e.g., content-based, demographic or simply non-personalized) in the initial phase</a:t>
            </a:r>
          </a:p>
          <a:p>
            <a:r>
              <a:rPr lang="en-US" dirty="0"/>
              <a:t>Alternatives</a:t>
            </a:r>
          </a:p>
          <a:p>
            <a:pPr lvl="1"/>
            <a:r>
              <a:rPr lang="en-US" dirty="0"/>
              <a:t>Use better algorithms (beyond nearest-neighbor approaches)</a:t>
            </a:r>
          </a:p>
          <a:p>
            <a:pPr lvl="1"/>
            <a:r>
              <a:rPr lang="en-US" dirty="0"/>
              <a:t>Example: </a:t>
            </a:r>
          </a:p>
          <a:p>
            <a:pPr lvl="2"/>
            <a:r>
              <a:rPr lang="en-US" dirty="0"/>
              <a:t>In nearest-neighbor approaches, the set of sufficiently similar neighbors might be to small to make good predictions</a:t>
            </a:r>
          </a:p>
          <a:p>
            <a:pPr lvl="2"/>
            <a:r>
              <a:rPr lang="en-US" dirty="0"/>
              <a:t>Assume "transitivity" of neighborhoods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231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algorithms for sparse datasets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362" y="1332918"/>
            <a:ext cx="8229600" cy="4876800"/>
          </a:xfrm>
        </p:spPr>
        <p:txBody>
          <a:bodyPr/>
          <a:lstStyle/>
          <a:p>
            <a:r>
              <a:rPr lang="en-US" dirty="0"/>
              <a:t>Recursive CF</a:t>
            </a:r>
          </a:p>
          <a:p>
            <a:pPr lvl="1"/>
            <a:r>
              <a:rPr lang="en-US" dirty="0"/>
              <a:t>Assume there is a very close neighbor </a:t>
            </a:r>
            <a:r>
              <a:rPr lang="en-US" b="1" i="1" dirty="0"/>
              <a:t>n</a:t>
            </a:r>
            <a:r>
              <a:rPr lang="en-US" dirty="0"/>
              <a:t> of u who however has not rated the target item </a:t>
            </a:r>
            <a:r>
              <a:rPr lang="en-US" b="1" i="1" dirty="0" err="1"/>
              <a:t>i</a:t>
            </a:r>
            <a:r>
              <a:rPr lang="en-US" dirty="0"/>
              <a:t> yet.</a:t>
            </a:r>
          </a:p>
          <a:p>
            <a:pPr lvl="1"/>
            <a:r>
              <a:rPr lang="en-US" dirty="0"/>
              <a:t>Idea: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Apply CF-method recursively and predict a rating for item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for the neighbor</a:t>
            </a:r>
          </a:p>
          <a:p>
            <a:pPr lvl="2"/>
            <a:r>
              <a:rPr lang="en-US" dirty="0"/>
              <a:t>Use this predicted rating instead of the rating of a more distant direct neighbor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857224" y="4071942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" name="Gruppieren 18"/>
          <p:cNvGrpSpPr/>
          <p:nvPr/>
        </p:nvGrpSpPr>
        <p:grpSpPr>
          <a:xfrm>
            <a:off x="6786578" y="4572008"/>
            <a:ext cx="1713163" cy="500066"/>
            <a:chOff x="6786578" y="4071942"/>
            <a:chExt cx="1713163" cy="500066"/>
          </a:xfrm>
        </p:grpSpPr>
        <p:sp>
          <p:nvSpPr>
            <p:cNvPr id="20" name="Nach links gekrümmter Pfeil 19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358082" y="414338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sim = 0.85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732881" y="5107110"/>
            <a:ext cx="2125399" cy="1102608"/>
            <a:chOff x="6732881" y="5107110"/>
            <a:chExt cx="2125399" cy="1102608"/>
          </a:xfrm>
        </p:grpSpPr>
        <p:sp>
          <p:nvSpPr>
            <p:cNvPr id="24" name="Gestreifter Pfeil nach rechts 23"/>
            <p:cNvSpPr/>
            <p:nvPr/>
          </p:nvSpPr>
          <p:spPr bwMode="auto">
            <a:xfrm rot="12253149">
              <a:off x="6732881" y="5107110"/>
              <a:ext cx="928694" cy="285752"/>
            </a:xfrm>
            <a:prstGeom prst="striped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643834" y="5286388"/>
              <a:ext cx="121444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Predict rating for</a:t>
              </a:r>
            </a:p>
            <a:p>
              <a:r>
                <a:rPr lang="en-US" b="0" dirty="0">
                  <a:latin typeface="Calibri" pitchFamily="34" charset="0"/>
                </a:rPr>
                <a:t>User1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Graph-based methods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47800"/>
            <a:ext cx="8229600" cy="4876800"/>
          </a:xfrm>
        </p:spPr>
        <p:txBody>
          <a:bodyPr/>
          <a:lstStyle/>
          <a:p>
            <a:r>
              <a:rPr lang="en-US" dirty="0"/>
              <a:t>"Spreading activation" (sketch) </a:t>
            </a:r>
          </a:p>
          <a:p>
            <a:pPr lvl="1"/>
            <a:r>
              <a:rPr lang="en-US" dirty="0"/>
              <a:t>Idea: Use paths of lengths &gt; 3 to recommend items</a:t>
            </a:r>
          </a:p>
          <a:p>
            <a:pPr lvl="1"/>
            <a:r>
              <a:rPr lang="en-US" dirty="0"/>
              <a:t>Length 3: Recommend Item3 to User1</a:t>
            </a:r>
          </a:p>
          <a:p>
            <a:pPr lvl="1"/>
            <a:r>
              <a:rPr lang="en-US" dirty="0"/>
              <a:t>Length 5: Item1 also recommendable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286124"/>
            <a:ext cx="334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pieren 11"/>
          <p:cNvGrpSpPr/>
          <p:nvPr/>
        </p:nvGrpSpPr>
        <p:grpSpPr>
          <a:xfrm>
            <a:off x="1928794" y="4071942"/>
            <a:ext cx="1071570" cy="1214446"/>
            <a:chOff x="5643570" y="4500570"/>
            <a:chExt cx="1071570" cy="1214446"/>
          </a:xfrm>
        </p:grpSpPr>
        <p:cxnSp>
          <p:nvCxnSpPr>
            <p:cNvPr id="13" name="Gerade Verbindung 12"/>
            <p:cNvCxnSpPr/>
            <p:nvPr/>
          </p:nvCxnSpPr>
          <p:spPr bwMode="auto">
            <a:xfrm rot="16200000" flipH="1">
              <a:off x="521494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 bwMode="auto">
            <a:xfrm rot="5400000">
              <a:off x="557213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 bwMode="auto">
            <a:xfrm rot="16200000" flipH="1">
              <a:off x="592932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1643042" y="4143380"/>
            <a:ext cx="1643074" cy="1214446"/>
            <a:chOff x="5357818" y="4429132"/>
            <a:chExt cx="1643074" cy="1214446"/>
          </a:xfrm>
        </p:grpSpPr>
        <p:grpSp>
          <p:nvGrpSpPr>
            <p:cNvPr id="17" name="Gruppieren 11"/>
            <p:cNvGrpSpPr/>
            <p:nvPr/>
          </p:nvGrpSpPr>
          <p:grpSpPr>
            <a:xfrm>
              <a:off x="5643570" y="4429132"/>
              <a:ext cx="1071570" cy="1214446"/>
              <a:chOff x="5643570" y="4500570"/>
              <a:chExt cx="1071570" cy="1214446"/>
            </a:xfrm>
          </p:grpSpPr>
          <p:cxnSp>
            <p:nvCxnSpPr>
              <p:cNvPr id="20" name="Gerade Verbindung 19"/>
              <p:cNvCxnSpPr/>
              <p:nvPr/>
            </p:nvCxnSpPr>
            <p:spPr bwMode="auto">
              <a:xfrm rot="16200000" flipH="1">
                <a:off x="521494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 bwMode="auto">
              <a:xfrm rot="5400000">
                <a:off x="557213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 bwMode="auto">
              <a:xfrm rot="16200000" flipH="1">
                <a:off x="592932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8" name="Gerade Verbindung 17"/>
            <p:cNvCxnSpPr/>
            <p:nvPr/>
          </p:nvCxnSpPr>
          <p:spPr bwMode="auto">
            <a:xfrm rot="5400000" flipH="1" flipV="1">
              <a:off x="6250793" y="4893479"/>
              <a:ext cx="1214446" cy="2857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 flipV="1">
              <a:off x="5357818" y="4429132"/>
              <a:ext cx="1643074" cy="12144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model-based approaches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Plethora of different techniques proposed in the last years, e.g.,</a:t>
            </a:r>
          </a:p>
          <a:p>
            <a:pPr lvl="1"/>
            <a:r>
              <a:rPr lang="en-US" dirty="0"/>
              <a:t>Matrix factorization techniques, statistics</a:t>
            </a:r>
          </a:p>
          <a:p>
            <a:pPr lvl="2"/>
            <a:r>
              <a:rPr lang="en-US" dirty="0"/>
              <a:t>singular value decomposition, principal component analysis</a:t>
            </a:r>
          </a:p>
          <a:p>
            <a:pPr lvl="1"/>
            <a:r>
              <a:rPr lang="en-US" dirty="0"/>
              <a:t>Association rule mining</a:t>
            </a:r>
          </a:p>
          <a:p>
            <a:pPr lvl="2"/>
            <a:r>
              <a:rPr lang="en-US" dirty="0"/>
              <a:t>compare: shopping basket analysis</a:t>
            </a:r>
          </a:p>
          <a:p>
            <a:pPr lvl="1"/>
            <a:r>
              <a:rPr lang="en-US" dirty="0"/>
              <a:t>Probabilistic models</a:t>
            </a:r>
          </a:p>
          <a:p>
            <a:pPr lvl="2"/>
            <a:r>
              <a:rPr lang="en-US" dirty="0"/>
              <a:t>clustering models, Bayesian networks, probabilistic Latent Semantic Analysis</a:t>
            </a:r>
          </a:p>
          <a:p>
            <a:pPr lvl="1"/>
            <a:r>
              <a:rPr lang="en-US" dirty="0"/>
              <a:t>Various other machine learning approaches</a:t>
            </a:r>
          </a:p>
          <a:p>
            <a:r>
              <a:rPr lang="en-US" dirty="0"/>
              <a:t>Costs of pre-processing </a:t>
            </a:r>
          </a:p>
          <a:p>
            <a:pPr lvl="1"/>
            <a:r>
              <a:rPr lang="en-US" dirty="0"/>
              <a:t>Usually not discussed</a:t>
            </a:r>
          </a:p>
          <a:p>
            <a:pPr lvl="1"/>
            <a:r>
              <a:rPr lang="en-US" dirty="0"/>
              <a:t>Incremental updates possible?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07A1CE-F713-4212-A584-CDE595AE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Calibri" pitchFamily="34" charset="0"/>
              </a:rPr>
              <a:t>Matrix factorization (1/2)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B97802-CE06-4AEE-B50A-EE5C59CD4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Diagram of matrix factorization.">
            <a:extLst>
              <a:ext uri="{FF2B5EF4-FFF2-40B4-BE49-F238E27FC236}">
                <a16:creationId xmlns:a16="http://schemas.microsoft.com/office/drawing/2014/main" id="{EA4D4F05-DF44-4B65-9433-5854AFF3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7" y="1698025"/>
            <a:ext cx="7261722" cy="42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0D3C754-0A4C-48DF-B9B3-415F42488318}"/>
              </a:ext>
            </a:extLst>
          </p:cNvPr>
          <p:cNvSpPr txBox="1"/>
          <p:nvPr/>
        </p:nvSpPr>
        <p:spPr>
          <a:xfrm>
            <a:off x="889695" y="6050364"/>
            <a:ext cx="695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dirty="0">
                <a:hlinkClick r:id="rId3"/>
              </a:rPr>
              <a:t>https://www.researchgate.net/figure/Diagram-of-matrix-factorization_fig1_321344494</a:t>
            </a:r>
            <a:endParaRPr lang="en-US" altLang="zh-TW" sz="1200" b="0" dirty="0"/>
          </a:p>
          <a:p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316947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AF02DB-F3F7-4A41-AF1F-7160AB7B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769"/>
            <a:ext cx="8229600" cy="990600"/>
          </a:xfrm>
        </p:spPr>
        <p:txBody>
          <a:bodyPr/>
          <a:lstStyle/>
          <a:p>
            <a:r>
              <a:rPr lang="en-US" altLang="zh-TW" dirty="0">
                <a:cs typeface="Calibri" pitchFamily="34" charset="0"/>
              </a:rPr>
              <a:t>Matrix factorization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700DA-A45C-4A50-B2BE-1094C946F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https://miro.medium.com/max/773/1*b4M7o7W8bfRRxdMxtFoVBQ.png">
            <a:extLst>
              <a:ext uri="{FF2B5EF4-FFF2-40B4-BE49-F238E27FC236}">
                <a16:creationId xmlns:a16="http://schemas.microsoft.com/office/drawing/2014/main" id="{3B6B916A-D6BB-482F-9E6A-CAEBD86A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2795"/>
            <a:ext cx="73628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799FF40-EE1C-43AD-9055-5DCA46B8097C}"/>
              </a:ext>
            </a:extLst>
          </p:cNvPr>
          <p:cNvSpPr txBox="1"/>
          <p:nvPr/>
        </p:nvSpPr>
        <p:spPr>
          <a:xfrm>
            <a:off x="539552" y="421782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0" dirty="0">
                <a:hlinkClick r:id="rId3"/>
              </a:rPr>
              <a:t>https://towardsdatascience.com/recsys-series-part-4-the-7-variants-of-matrix-factorization-for-collaborative-filtering-368754e4fab5</a:t>
            </a:r>
            <a:endParaRPr lang="en-US" altLang="zh-TW" sz="1200" b="0" dirty="0"/>
          </a:p>
          <a:p>
            <a:endParaRPr lang="zh-TW" altLang="en-US" sz="1200" b="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3F32C1E-494F-41F8-B0A9-D3DE7FDA72F7}"/>
              </a:ext>
            </a:extLst>
          </p:cNvPr>
          <p:cNvSpPr txBox="1"/>
          <p:nvPr/>
        </p:nvSpPr>
        <p:spPr>
          <a:xfrm>
            <a:off x="354360" y="5000793"/>
            <a:ext cx="8435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Reference:</a:t>
            </a:r>
          </a:p>
          <a:p>
            <a:r>
              <a:rPr lang="en-US" altLang="zh-TW" sz="1400" b="0" dirty="0"/>
              <a:t>1. Matrix Factorization Explained </a:t>
            </a:r>
            <a:r>
              <a:rPr lang="en-US" altLang="zh-TW" sz="1400" b="0" dirty="0">
                <a:hlinkClick r:id="rId4"/>
              </a:rPr>
              <a:t>https://www.mygreatlearning.com/blog/matrix-factorization-explained/</a:t>
            </a:r>
            <a:endParaRPr lang="en-US" altLang="zh-TW" sz="1400" b="0" dirty="0"/>
          </a:p>
          <a:p>
            <a:r>
              <a:rPr lang="en-US" altLang="zh-TW" sz="1400" b="0" dirty="0"/>
              <a:t>2. Matrix Factorization implementation </a:t>
            </a:r>
            <a:r>
              <a:rPr lang="en-US" altLang="zh-TW" sz="1400" b="0" dirty="0">
                <a:hlinkClick r:id="rId5"/>
              </a:rPr>
              <a:t>https://developers.google.com/machine-learning/recommendation/collaborative/basics?hl=en</a:t>
            </a:r>
            <a:endParaRPr lang="en-US" altLang="zh-TW" sz="1400" b="0" dirty="0"/>
          </a:p>
          <a:p>
            <a:r>
              <a:rPr lang="en-US" altLang="zh-TW" sz="1400" b="0" dirty="0"/>
              <a:t>3. [Paper] Matrix factorization techniques for recommender systems</a:t>
            </a:r>
          </a:p>
          <a:p>
            <a:r>
              <a:rPr lang="en-US" altLang="zh-TW" sz="1400" b="0" dirty="0">
                <a:hlinkClick r:id="rId6"/>
              </a:rPr>
              <a:t>https://datajobs.com/data-science-repo/Recommender-Systems-%5BNetflix%5D.pdf</a:t>
            </a:r>
            <a:endParaRPr lang="en-US" altLang="zh-TW" sz="1400" b="0" dirty="0"/>
          </a:p>
        </p:txBody>
      </p:sp>
    </p:spTree>
    <p:extLst>
      <p:ext uri="{BB962C8B-B14F-4D97-AF65-F5344CB8AC3E}">
        <p14:creationId xmlns:p14="http://schemas.microsoft.com/office/powerpoint/2010/main" val="323063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projects\000-papers\general\habil\vortrag\material\recsys_also_bought.bmp"/>
          <p:cNvPicPr>
            <a:picLocks noChangeAspect="1" noChangeArrowheads="1"/>
          </p:cNvPicPr>
          <p:nvPr/>
        </p:nvPicPr>
        <p:blipFill>
          <a:blip r:embed="rId3"/>
          <a:srcRect r="410" b="593"/>
          <a:stretch>
            <a:fillRect/>
          </a:stretch>
        </p:blipFill>
        <p:spPr bwMode="auto">
          <a:xfrm>
            <a:off x="107504" y="533400"/>
            <a:ext cx="8748464" cy="6034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5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00">
        <p:cut/>
      </p:transition>
    </mc:Choice>
    <mc:Fallback xmlns="">
      <p:transition spd="slow" advTm="84000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25963"/>
          </a:xfrm>
        </p:spPr>
        <p:txBody>
          <a:bodyPr/>
          <a:lstStyle/>
          <a:p>
            <a:r>
              <a:rPr lang="en-US" dirty="0"/>
              <a:t>Commonly used </a:t>
            </a:r>
            <a:r>
              <a:rPr lang="en-US" dirty="0">
                <a:solidFill>
                  <a:srgbClr val="FF0000"/>
                </a:solidFill>
              </a:rPr>
              <a:t>for shopping behavior analysis</a:t>
            </a:r>
          </a:p>
          <a:p>
            <a:pPr lvl="1"/>
            <a:r>
              <a:rPr lang="en-US" dirty="0"/>
              <a:t>aims at detection of rules such as</a:t>
            </a:r>
          </a:p>
          <a:p>
            <a:pPr lvl="1">
              <a:buNone/>
            </a:pPr>
            <a:r>
              <a:rPr lang="en-US" i="1" dirty="0"/>
              <a:t>	"If a customer purchases baby-food then he also buys diapers </a:t>
            </a:r>
            <a:br>
              <a:rPr lang="en-US" i="1" dirty="0"/>
            </a:br>
            <a:r>
              <a:rPr lang="en-US" i="1" dirty="0"/>
              <a:t>in 70% of the cases"</a:t>
            </a:r>
          </a:p>
          <a:p>
            <a:r>
              <a:rPr lang="en-US" dirty="0"/>
              <a:t>Association rule mining algorithms</a:t>
            </a:r>
          </a:p>
          <a:p>
            <a:pPr lvl="1"/>
            <a:r>
              <a:rPr lang="en-US" dirty="0"/>
              <a:t>can detect rules of the form </a:t>
            </a:r>
            <a:r>
              <a:rPr lang="en-US" dirty="0">
                <a:solidFill>
                  <a:srgbClr val="FF0000"/>
                </a:solidFill>
              </a:rPr>
              <a:t>X =&gt; Y </a:t>
            </a:r>
            <a:r>
              <a:rPr lang="en-US" dirty="0"/>
              <a:t>(e.g., baby-food =&gt; diapers) from a set of sales transactions D = {t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measure of quality: </a:t>
            </a:r>
            <a:r>
              <a:rPr lang="en-US" dirty="0">
                <a:solidFill>
                  <a:srgbClr val="FF0000"/>
                </a:solidFill>
              </a:rPr>
              <a:t>support, confidence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methods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Basic idea (simplistic version for illustration):</a:t>
            </a:r>
          </a:p>
          <a:p>
            <a:pPr lvl="1"/>
            <a:r>
              <a:rPr lang="en-US" dirty="0"/>
              <a:t>given the user/item rating matrix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determine the probability that user Alice will like an item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base the recommendation on such these probabilities</a:t>
            </a:r>
          </a:p>
          <a:p>
            <a:r>
              <a:rPr lang="en-US" dirty="0"/>
              <a:t>Calculation of rating probabilities based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err="1">
                <a:solidFill>
                  <a:srgbClr val="FF0000"/>
                </a:solidFill>
              </a:rPr>
              <a:t>Bayes</a:t>
            </a:r>
            <a:r>
              <a:rPr lang="en-US" dirty="0">
                <a:solidFill>
                  <a:srgbClr val="FF0000"/>
                </a:solidFill>
              </a:rPr>
              <a:t> Theorem</a:t>
            </a:r>
          </a:p>
          <a:p>
            <a:pPr lvl="1"/>
            <a:r>
              <a:rPr lang="en-US" dirty="0"/>
              <a:t>How probable is rating value "1" for Item5 given Alice's previous ratings?</a:t>
            </a:r>
          </a:p>
          <a:p>
            <a:pPr lvl="1"/>
            <a:r>
              <a:rPr lang="en-US" dirty="0"/>
              <a:t>Corresponds to conditional probability P(Item5=1 | X), where</a:t>
            </a:r>
          </a:p>
          <a:p>
            <a:pPr lvl="2"/>
            <a:r>
              <a:rPr lang="en-US" dirty="0"/>
              <a:t>X = Alice's previous ratings = (Item1 =1, Item2=3, Item3= … 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 be estimated based on Bayes' Theorem</a:t>
            </a:r>
          </a:p>
          <a:p>
            <a:r>
              <a:rPr lang="en-US" dirty="0"/>
              <a:t>Usually more sophisticated methods used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 err="1"/>
              <a:t>pLSA</a:t>
            </a:r>
            <a:r>
              <a:rPr lang="en-US" dirty="0"/>
              <a:t>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recent methods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is concerned with learning from noisy observations </a:t>
            </a:r>
            <a:br>
              <a:rPr lang="en-US" dirty="0"/>
            </a:br>
            <a:r>
              <a:rPr lang="en-US" dirty="0"/>
              <a:t>(x, y), where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br>
              <a:rPr lang="en-US" dirty="0"/>
            </a:br>
            <a:r>
              <a:rPr lang="en-US" dirty="0"/>
              <a:t>       has to be determined such  that </a:t>
            </a:r>
            <a:br>
              <a:rPr lang="en-US" dirty="0"/>
            </a:br>
            <a:r>
              <a:rPr lang="en-US" dirty="0"/>
              <a:t>       is minimal.</a:t>
            </a:r>
          </a:p>
          <a:p>
            <a:endParaRPr lang="en-US" sz="2400" dirty="0"/>
          </a:p>
          <a:p>
            <a:r>
              <a:rPr lang="en-US" dirty="0"/>
              <a:t>A variety of different learning strategies have been applied trying to estimate f(x)</a:t>
            </a:r>
          </a:p>
          <a:p>
            <a:pPr lvl="1"/>
            <a:r>
              <a:rPr lang="en-US" sz="2000" dirty="0"/>
              <a:t>Non parametric neighborhood models</a:t>
            </a:r>
          </a:p>
          <a:p>
            <a:pPr lvl="1"/>
            <a:r>
              <a:rPr lang="en-US" sz="2000" dirty="0"/>
              <a:t>MF models, SVMs, Neural Networks, Bayesian Networks,…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136375"/>
              </p:ext>
            </p:extLst>
          </p:nvPr>
        </p:nvGraphicFramePr>
        <p:xfrm>
          <a:off x="3203848" y="2564904"/>
          <a:ext cx="10795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" name="Formel" r:id="rId4" imgW="748975" imgH="253890" progId="Equation.3">
                  <p:embed/>
                </p:oleObj>
              </mc:Choice>
              <mc:Fallback>
                <p:oleObj name="Formel" r:id="rId4" imgW="748975" imgH="25389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564904"/>
                        <a:ext cx="10795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942364"/>
              </p:ext>
            </p:extLst>
          </p:nvPr>
        </p:nvGraphicFramePr>
        <p:xfrm>
          <a:off x="5580112" y="3104964"/>
          <a:ext cx="140856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1" name="Formel" r:id="rId6" imgW="774360" imgH="355320" progId="Equation.3">
                  <p:embed/>
                </p:oleObj>
              </mc:Choice>
              <mc:Fallback>
                <p:oleObj name="Formel" r:id="rId6" imgW="774360" imgH="35532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104964"/>
                        <a:ext cx="1408565" cy="6480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5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Issues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 </a:t>
            </a:r>
          </a:p>
          <a:p>
            <a:pPr lvl="1"/>
            <a:r>
              <a:rPr lang="en-US" sz="1600" dirty="0"/>
              <a:t>well-understood, works well in some domains, no knowledge engineering required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sz="1600" dirty="0"/>
              <a:t>requires user community, sparsity problems, no integration of other knowledge sources, no explanation of results</a:t>
            </a:r>
          </a:p>
          <a:p>
            <a:r>
              <a:rPr lang="en-US" dirty="0"/>
              <a:t>What is the best CF method?</a:t>
            </a:r>
          </a:p>
          <a:p>
            <a:pPr lvl="1"/>
            <a:r>
              <a:rPr lang="en-US" sz="1600" dirty="0"/>
              <a:t>In which situation and which domain? Inconsistent findings; always the same domains and data sets; differences between methods are often very small (1/100)</a:t>
            </a:r>
          </a:p>
          <a:p>
            <a:r>
              <a:rPr lang="en-US" dirty="0"/>
              <a:t>How to evaluate the prediction quality?</a:t>
            </a:r>
          </a:p>
          <a:p>
            <a:pPr lvl="1"/>
            <a:r>
              <a:rPr lang="en-US" sz="1600" dirty="0"/>
              <a:t>MAE / RMSE: What does an MAE of 0.7 actually mean?</a:t>
            </a:r>
          </a:p>
          <a:p>
            <a:pPr lvl="1"/>
            <a:r>
              <a:rPr lang="en-US" sz="1600" dirty="0"/>
              <a:t>Serendipity: Not yet fully understood</a:t>
            </a:r>
          </a:p>
          <a:p>
            <a:r>
              <a:rPr lang="en-US" dirty="0"/>
              <a:t>What about multi-dimensional ratings?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304800" cy="304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4AE30-B12E-40F1-AA57-9BE16A10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cap="none" dirty="0"/>
              <a:t>Evaluation of Recommender Systems</a:t>
            </a:r>
            <a:endParaRPr lang="zh-TW" altLang="en-US" cap="none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237A925-7961-4DCF-9D00-7361F8470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15C6791D-0564-4AEB-ACE6-F10864045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13" y="62068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2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 in e-Commerce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27784" y="1700808"/>
            <a:ext cx="6059016" cy="4456152"/>
          </a:xfrm>
        </p:spPr>
        <p:txBody>
          <a:bodyPr/>
          <a:lstStyle/>
          <a:p>
            <a:r>
              <a:rPr lang="en-US" dirty="0"/>
              <a:t>One Recommender Systems research question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should be in that list?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590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7842127" cy="2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>
            <a:off x="3687326" y="2924944"/>
            <a:ext cx="2088232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32053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Recommender Systems in e-Commerce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27784" y="1700808"/>
            <a:ext cx="6059016" cy="4456152"/>
          </a:xfrm>
        </p:spPr>
        <p:txBody>
          <a:bodyPr/>
          <a:lstStyle/>
          <a:p>
            <a:r>
              <a:rPr lang="en-US" dirty="0"/>
              <a:t>Another question both in research and practice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 we know that these are good recommendations?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590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7842127" cy="2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>
            <a:off x="3707904" y="3229993"/>
            <a:ext cx="2088232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6522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Recommender Systems in e-Commerce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27784" y="1484784"/>
            <a:ext cx="6059016" cy="4672176"/>
          </a:xfrm>
        </p:spPr>
        <p:txBody>
          <a:bodyPr/>
          <a:lstStyle/>
          <a:p>
            <a:r>
              <a:rPr lang="en-US" dirty="0"/>
              <a:t>This might lead to …</a:t>
            </a:r>
          </a:p>
          <a:p>
            <a:pPr lvl="1"/>
            <a:r>
              <a:rPr lang="en-US" sz="1700" dirty="0"/>
              <a:t>What is a good recommendation?</a:t>
            </a:r>
          </a:p>
          <a:p>
            <a:pPr lvl="1"/>
            <a:r>
              <a:rPr lang="en-US" sz="1700" dirty="0"/>
              <a:t>What is a good recommendation </a:t>
            </a:r>
            <a:r>
              <a:rPr lang="en-US" sz="1700" dirty="0">
                <a:solidFill>
                  <a:srgbClr val="CC6600"/>
                </a:solidFill>
              </a:rPr>
              <a:t>strategy</a:t>
            </a:r>
            <a:r>
              <a:rPr lang="en-US" sz="1700" dirty="0"/>
              <a:t>?</a:t>
            </a:r>
          </a:p>
          <a:p>
            <a:pPr lvl="1"/>
            <a:r>
              <a:rPr lang="en-US" sz="1700" dirty="0"/>
              <a:t>What is a good recommendation strategy </a:t>
            </a:r>
            <a:r>
              <a:rPr lang="en-US" sz="1700" dirty="0">
                <a:solidFill>
                  <a:srgbClr val="CC6600"/>
                </a:solidFill>
              </a:rPr>
              <a:t>for my business</a:t>
            </a:r>
            <a:r>
              <a:rPr lang="en-US" sz="1700" dirty="0"/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590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7842127" cy="2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60040" y="4215187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CC6600"/>
                </a:solidFill>
              </a:rPr>
              <a:t>We hope you will buy also …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69080"/>
            <a:ext cx="1828403" cy="160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410320" y="4229087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CC6600"/>
                </a:solidFill>
              </a:rPr>
              <a:t>These have been in stock for quite a while now …</a:t>
            </a:r>
          </a:p>
        </p:txBody>
      </p:sp>
    </p:spTree>
    <p:extLst>
      <p:ext uri="{BB962C8B-B14F-4D97-AF65-F5344CB8AC3E}">
        <p14:creationId xmlns:p14="http://schemas.microsoft.com/office/powerpoint/2010/main" val="32596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good recommendation?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Calibri" pitchFamily="34" charset="0"/>
              </a:rPr>
              <a:t>What are the measures in practice?</a:t>
            </a:r>
          </a:p>
          <a:p>
            <a:pPr lvl="1"/>
            <a:r>
              <a:rPr lang="en-US" sz="2400" dirty="0"/>
              <a:t>Total sales numbers</a:t>
            </a:r>
          </a:p>
          <a:p>
            <a:pPr lvl="1"/>
            <a:r>
              <a:rPr lang="en-US" sz="2400" dirty="0"/>
              <a:t>Promotion of certain items </a:t>
            </a:r>
          </a:p>
          <a:p>
            <a:pPr lvl="1"/>
            <a:r>
              <a:rPr lang="en-US" sz="2400" dirty="0"/>
              <a:t>…</a:t>
            </a:r>
          </a:p>
          <a:p>
            <a:pPr lvl="1"/>
            <a:r>
              <a:rPr lang="en-US" sz="2400" dirty="0"/>
              <a:t>Click-through-rates</a:t>
            </a:r>
          </a:p>
          <a:p>
            <a:pPr lvl="1"/>
            <a:r>
              <a:rPr lang="en-US" sz="2400" dirty="0"/>
              <a:t>Interactivity on platform</a:t>
            </a:r>
          </a:p>
          <a:p>
            <a:pPr lvl="1"/>
            <a:r>
              <a:rPr lang="en-US" sz="2400" dirty="0"/>
              <a:t>…</a:t>
            </a:r>
          </a:p>
          <a:p>
            <a:pPr lvl="1"/>
            <a:r>
              <a:rPr lang="en-US" sz="2400" dirty="0"/>
              <a:t>Customer return rates</a:t>
            </a:r>
          </a:p>
          <a:p>
            <a:pPr lvl="1"/>
            <a:r>
              <a:rPr lang="en-US" sz="2400" dirty="0"/>
              <a:t>Customer satisfaction and loyalty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96824"/>
            <a:ext cx="2672513" cy="7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59" y="2860920"/>
            <a:ext cx="2485653" cy="58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61" y="3801960"/>
            <a:ext cx="2445817" cy="20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1"/>
          <p:cNvSpPr txBox="1">
            <a:spLocks/>
          </p:cNvSpPr>
          <p:nvPr/>
        </p:nvSpPr>
        <p:spPr>
          <a:xfrm>
            <a:off x="107504" y="1428946"/>
            <a:ext cx="4896544" cy="9197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Font typeface="Wingdings 3"/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and success criteria (1)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Different perspectives/aspects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Depends on domain and purpose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No holistic evaluation scenario exists</a:t>
            </a:r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</a:pPr>
            <a:r>
              <a:rPr lang="en-US" dirty="0"/>
              <a:t>Retrieval perspective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Reduce search costs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Provide "correct" proposals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Assumption: Users know in advance what they want </a:t>
            </a:r>
          </a:p>
          <a:p>
            <a:pPr marL="781050" lvl="1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</a:pPr>
            <a:r>
              <a:rPr lang="en-US" dirty="0"/>
              <a:t>Recommendation perspective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Serendipity – identify items from the Long Tail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/>
              <a:t>Users did not know about existence</a:t>
            </a:r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781050" lvl="1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781050" lvl="1" indent="-381000">
              <a:lnSpc>
                <a:spcPct val="90000"/>
              </a:lnSpc>
            </a:pPr>
            <a:endParaRPr lang="en-US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395536" y="2852936"/>
            <a:ext cx="82809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12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Recommender Systems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4387"/>
            <a:ext cx="8229600" cy="576064"/>
          </a:xfrm>
        </p:spPr>
        <p:txBody>
          <a:bodyPr>
            <a:normAutofit/>
          </a:bodyPr>
          <a:lstStyle/>
          <a:p>
            <a:r>
              <a:rPr lang="en-US" sz="2800" dirty="0"/>
              <a:t>Application areas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02" y="2732291"/>
            <a:ext cx="2438027" cy="151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19" y="4725144"/>
            <a:ext cx="290611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4" y="1917332"/>
            <a:ext cx="1505474" cy="21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02" y="1412776"/>
            <a:ext cx="2990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7" y="4943361"/>
            <a:ext cx="3710397" cy="162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68471"/>
            <a:ext cx="1924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does a RS do its job well?</a:t>
            </a:r>
            <a:endParaRPr lang="en-US" dirty="0"/>
          </a:p>
        </p:txBody>
      </p:sp>
      <p:pic>
        <p:nvPicPr>
          <p:cNvPr id="4" name="Grafik 3" descr="long_tail_grap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65" y="3212976"/>
            <a:ext cx="495973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940152" y="1628800"/>
            <a:ext cx="2627784" cy="374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b="0" dirty="0"/>
              <a:t>"Recommend widely unknown items that users might actually like!"</a:t>
            </a:r>
          </a:p>
          <a:p>
            <a:endParaRPr lang="en-US" sz="1800" b="0" dirty="0"/>
          </a:p>
          <a:p>
            <a:r>
              <a:rPr lang="en-US" sz="1800" b="0" dirty="0"/>
              <a:t>20% of items accumulate 74% of all positive ratings</a:t>
            </a:r>
          </a:p>
          <a:p>
            <a:endParaRPr lang="en-US" sz="1800" b="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705934" y="2924944"/>
            <a:ext cx="3658154" cy="1944216"/>
            <a:chOff x="1709936" y="1642999"/>
            <a:chExt cx="3995936" cy="3730217"/>
          </a:xfrm>
        </p:grpSpPr>
        <p:sp>
          <p:nvSpPr>
            <p:cNvPr id="7" name="Inhaltsplatzhalter 2"/>
            <p:cNvSpPr txBox="1">
              <a:spLocks/>
            </p:cNvSpPr>
            <p:nvPr/>
          </p:nvSpPr>
          <p:spPr bwMode="auto">
            <a:xfrm>
              <a:off x="1709936" y="1642999"/>
              <a:ext cx="3995936" cy="1008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eaLnBrk="0" latinLnBrk="0" hangingPunct="0">
                <a:lnSpc>
                  <a:spcPct val="90000"/>
                </a:lnSpc>
                <a:spcBef>
                  <a:spcPts val="1200"/>
                </a:spcBef>
                <a:buClrTx/>
                <a:buSzTx/>
                <a:tabLst/>
                <a:defRPr/>
              </a:pP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</a:rPr>
                <a:t>	Recommend items </a:t>
              </a:r>
              <a:br>
                <a:rPr lang="en-US" sz="2000" dirty="0">
                  <a:solidFill>
                    <a:srgbClr val="003366"/>
                  </a:solidFill>
                  <a:latin typeface="Calibri" pitchFamily="34" charset="0"/>
                </a:rPr>
              </a:b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</a:rPr>
                <a:t>	from the long tail</a:t>
              </a:r>
            </a:p>
            <a:p>
              <a:pPr marL="381000" marR="0" lvl="0" indent="-381000" defTabSz="914400" eaLnBrk="0" latinLnBrk="0" hangingPunct="0">
                <a:lnSpc>
                  <a:spcPct val="90000"/>
                </a:lnSpc>
                <a:spcBef>
                  <a:spcPts val="1200"/>
                </a:spcBef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lang="en-US" sz="2000" dirty="0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2987824" y="5085184"/>
              <a:ext cx="2160240" cy="288032"/>
              <a:chOff x="2987824" y="5085184"/>
              <a:chExt cx="2160240" cy="288032"/>
            </a:xfrm>
          </p:grpSpPr>
          <p:sp>
            <p:nvSpPr>
              <p:cNvPr id="9" name="Pfeil nach oben 8"/>
              <p:cNvSpPr/>
              <p:nvPr/>
            </p:nvSpPr>
            <p:spPr bwMode="auto">
              <a:xfrm>
                <a:off x="2987824" y="5085184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10" name="Pfeil nach oben 9"/>
              <p:cNvSpPr/>
              <p:nvPr/>
            </p:nvSpPr>
            <p:spPr bwMode="auto">
              <a:xfrm>
                <a:off x="3707904" y="5157192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11" name="Pfeil nach oben 10"/>
              <p:cNvSpPr/>
              <p:nvPr/>
            </p:nvSpPr>
            <p:spPr bwMode="auto">
              <a:xfrm>
                <a:off x="4427984" y="5157192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12" name="Pfeil nach oben 11"/>
              <p:cNvSpPr/>
              <p:nvPr/>
            </p:nvSpPr>
            <p:spPr bwMode="auto">
              <a:xfrm>
                <a:off x="5004048" y="5157192"/>
                <a:ext cx="144016" cy="21602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9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and success criteria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defRPr/>
            </a:pPr>
            <a:r>
              <a:rPr lang="en-US" dirty="0"/>
              <a:t>Prediction perspective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/>
              <a:t>Predict to what degree users like an item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/>
              <a:t>Most popular evaluation scenario in research</a:t>
            </a:r>
          </a:p>
          <a:p>
            <a:pPr marL="781050" lvl="1" indent="-381000">
              <a:lnSpc>
                <a:spcPct val="90000"/>
              </a:lnSpc>
              <a:defRPr/>
            </a:pPr>
            <a:endParaRPr lang="en-US" dirty="0"/>
          </a:p>
          <a:p>
            <a:pPr marL="381000" indent="-381000">
              <a:lnSpc>
                <a:spcPct val="90000"/>
              </a:lnSpc>
              <a:defRPr/>
            </a:pPr>
            <a:r>
              <a:rPr lang="en-US" dirty="0"/>
              <a:t>Interaction perspective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/>
              <a:t>Give users a "good feeling"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/>
              <a:t>Educate users about the product domain</a:t>
            </a:r>
          </a:p>
          <a:p>
            <a:pPr marL="781050" lvl="1" indent="-381000">
              <a:lnSpc>
                <a:spcPct val="90000"/>
              </a:lnSpc>
              <a:defRPr/>
            </a:pPr>
            <a:r>
              <a:rPr lang="en-US" dirty="0"/>
              <a:t>Convince/persuade users - explain</a:t>
            </a:r>
          </a:p>
          <a:p>
            <a:pPr marL="381000" indent="-381000">
              <a:lnSpc>
                <a:spcPct val="90000"/>
              </a:lnSpc>
              <a:defRPr/>
            </a:pPr>
            <a:endParaRPr lang="en-US" dirty="0"/>
          </a:p>
          <a:p>
            <a:pPr marL="381000" indent="-381000">
              <a:lnSpc>
                <a:spcPct val="90000"/>
              </a:lnSpc>
              <a:defRPr/>
            </a:pPr>
            <a:r>
              <a:rPr lang="en-US" dirty="0"/>
              <a:t>Finally, conversion perspective 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/>
              <a:t>Commercial situations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/>
              <a:t>Increase "hit", "clickthrough", "lookers to bookers" rates</a:t>
            </a:r>
          </a:p>
          <a:p>
            <a:pPr marL="800100" lvl="1" indent="-342900">
              <a:lnSpc>
                <a:spcPct val="90000"/>
              </a:lnSpc>
              <a:defRPr/>
            </a:pPr>
            <a:r>
              <a:rPr lang="en-US" dirty="0"/>
              <a:t>Optimize sales margins and profit 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47248" cy="990600"/>
          </a:xfrm>
        </p:spPr>
        <p:txBody>
          <a:bodyPr>
            <a:normAutofit/>
          </a:bodyPr>
          <a:lstStyle/>
          <a:p>
            <a:r>
              <a:rPr lang="en-US" dirty="0"/>
              <a:t>How do we as researchers know?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4379" y="1772817"/>
            <a:ext cx="8507288" cy="4937760"/>
          </a:xfrm>
        </p:spPr>
        <p:txBody>
          <a:bodyPr/>
          <a:lstStyle/>
          <a:p>
            <a:r>
              <a:rPr lang="en-US" dirty="0"/>
              <a:t>Test with real users</a:t>
            </a:r>
          </a:p>
          <a:p>
            <a:pPr lvl="1"/>
            <a:r>
              <a:rPr lang="en-US" dirty="0"/>
              <a:t>A/B tests</a:t>
            </a:r>
          </a:p>
          <a:p>
            <a:pPr lvl="1"/>
            <a:r>
              <a:rPr lang="en-US" dirty="0"/>
              <a:t>Example measures: sales increase, click through rates</a:t>
            </a:r>
          </a:p>
          <a:p>
            <a:r>
              <a:rPr lang="en-US" dirty="0"/>
              <a:t>Laboratory studies</a:t>
            </a:r>
          </a:p>
          <a:p>
            <a:pPr lvl="1"/>
            <a:r>
              <a:rPr lang="en-US" dirty="0"/>
              <a:t>Controlled experiments</a:t>
            </a:r>
          </a:p>
          <a:p>
            <a:pPr lvl="1"/>
            <a:r>
              <a:rPr lang="en-US" dirty="0"/>
              <a:t>Example measures:  satisfaction with the system (questionnaires)</a:t>
            </a:r>
          </a:p>
          <a:p>
            <a:r>
              <a:rPr lang="en-US" dirty="0"/>
              <a:t>Offline experiments</a:t>
            </a:r>
          </a:p>
          <a:p>
            <a:pPr lvl="1"/>
            <a:r>
              <a:rPr lang="en-US" dirty="0"/>
              <a:t>Based on historical data</a:t>
            </a:r>
          </a:p>
          <a:p>
            <a:pPr lvl="1"/>
            <a:r>
              <a:rPr lang="en-US" dirty="0"/>
              <a:t>Example measures: prediction accuracy, coverage</a:t>
            </a:r>
          </a:p>
          <a:p>
            <a:pPr lvl="1"/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688023" y="1543050"/>
            <a:ext cx="3291365" cy="978387"/>
            <a:chOff x="5868144" y="2926863"/>
            <a:chExt cx="3291365" cy="9783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926863"/>
              <a:ext cx="8096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769" y="2971800"/>
              <a:ext cx="8001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653" y="2971800"/>
              <a:ext cx="8096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734" y="2949129"/>
              <a:ext cx="866775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95" y="1700808"/>
            <a:ext cx="64080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Empirical research</a:t>
            </a:r>
          </a:p>
        </p:txBody>
      </p:sp>
      <p:sp>
        <p:nvSpPr>
          <p:cNvPr id="552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Characterizing dimensions:</a:t>
            </a:r>
          </a:p>
          <a:p>
            <a:pPr lvl="1" eaLnBrk="1" hangingPunct="1"/>
            <a:r>
              <a:rPr lang="en-US"/>
              <a:t>Who is the </a:t>
            </a:r>
            <a:r>
              <a:rPr lang="en-US" b="1"/>
              <a:t>subject</a:t>
            </a:r>
            <a:r>
              <a:rPr lang="en-US"/>
              <a:t> that is in the focus of research?</a:t>
            </a:r>
          </a:p>
          <a:p>
            <a:pPr lvl="1" eaLnBrk="1" hangingPunct="1"/>
            <a:r>
              <a:rPr lang="en-US"/>
              <a:t>What </a:t>
            </a:r>
            <a:r>
              <a:rPr lang="en-US" b="1"/>
              <a:t>research method</a:t>
            </a:r>
            <a:r>
              <a:rPr lang="en-US"/>
              <a:t>s are applied?</a:t>
            </a:r>
          </a:p>
          <a:p>
            <a:pPr lvl="1" eaLnBrk="1" hangingPunct="1"/>
            <a:r>
              <a:rPr lang="en-US"/>
              <a:t>In which </a:t>
            </a:r>
            <a:r>
              <a:rPr lang="en-US" b="1"/>
              <a:t>setting</a:t>
            </a:r>
            <a:r>
              <a:rPr lang="en-US"/>
              <a:t> does the research take place?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65244"/>
              </p:ext>
            </p:extLst>
          </p:nvPr>
        </p:nvGraphicFramePr>
        <p:xfrm>
          <a:off x="642938" y="3571875"/>
          <a:ext cx="7286676" cy="18516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en-AU" noProof="0">
                          <a:latin typeface="Calibri" pitchFamily="34" charset="0"/>
                          <a:cs typeface="Calibri" pitchFamily="34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>
                          <a:latin typeface="Calibri" pitchFamily="34" charset="0"/>
                          <a:cs typeface="Calibri" pitchFamily="34" charset="0"/>
                        </a:rPr>
                        <a:t>Online customers, students, historical</a:t>
                      </a:r>
                      <a:r>
                        <a:rPr lang="en-AU" baseline="0" noProof="0">
                          <a:latin typeface="Calibri" pitchFamily="34" charset="0"/>
                          <a:cs typeface="Calibri" pitchFamily="34" charset="0"/>
                        </a:rPr>
                        <a:t> online sessions, computers, …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en-AU" noProof="0">
                          <a:latin typeface="Calibri" pitchFamily="34" charset="0"/>
                          <a:cs typeface="Calibri" pitchFamily="34" charset="0"/>
                        </a:rPr>
                        <a:t>Research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>
                          <a:latin typeface="Calibri" pitchFamily="34" charset="0"/>
                          <a:cs typeface="Calibri" pitchFamily="34" charset="0"/>
                        </a:rPr>
                        <a:t>Experiments, quasi-experiments,</a:t>
                      </a:r>
                      <a:r>
                        <a:rPr lang="en-AU" baseline="0" noProof="0">
                          <a:latin typeface="Calibri" pitchFamily="34" charset="0"/>
                          <a:cs typeface="Calibri" pitchFamily="34" charset="0"/>
                        </a:rPr>
                        <a:t> non-experimental research</a:t>
                      </a:r>
                      <a:endParaRPr lang="en-AU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en-AU" noProof="0">
                          <a:latin typeface="Calibri" pitchFamily="34" charset="0"/>
                          <a:cs typeface="Calibri" pitchFamily="34" charset="0"/>
                        </a:rPr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>
                          <a:latin typeface="Calibri" pitchFamily="34" charset="0"/>
                          <a:cs typeface="Calibri" pitchFamily="34" charset="0"/>
                        </a:rPr>
                        <a:t>Lab, real-world</a:t>
                      </a:r>
                      <a:r>
                        <a:rPr lang="en-AU" baseline="0" noProof="0" dirty="0">
                          <a:latin typeface="Calibri" pitchFamily="34" charset="0"/>
                          <a:cs typeface="Calibri" pitchFamily="34" charset="0"/>
                        </a:rPr>
                        <a:t> scenarios</a:t>
                      </a:r>
                      <a:endParaRPr lang="en-AU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Research methods</a:t>
            </a:r>
          </a:p>
        </p:txBody>
      </p:sp>
      <p:sp>
        <p:nvSpPr>
          <p:cNvPr id="563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Experimental vs. non-experimental (observational) research methods</a:t>
            </a:r>
          </a:p>
          <a:p>
            <a:pPr lvl="1" eaLnBrk="1" hangingPunct="1"/>
            <a:r>
              <a:rPr lang="en-US" dirty="0"/>
              <a:t>Experiment (test, trial):</a:t>
            </a:r>
          </a:p>
          <a:p>
            <a:pPr lvl="2" eaLnBrk="1" hangingPunct="1"/>
            <a:r>
              <a:rPr lang="en-US" i="1" dirty="0"/>
              <a:t>"An experiment is a study in which at least one variable is manipulated and units are randomly assigned to different levels or categories of manipulated variable(s)."</a:t>
            </a:r>
          </a:p>
          <a:p>
            <a:pPr lvl="2" eaLnBrk="1" hangingPunct="1"/>
            <a:endParaRPr lang="en-US" dirty="0"/>
          </a:p>
          <a:p>
            <a:pPr lvl="2" eaLnBrk="1" hangingPunct="1"/>
            <a:r>
              <a:rPr lang="en-US" dirty="0"/>
              <a:t>Units: users, historic sessions, …</a:t>
            </a:r>
          </a:p>
          <a:p>
            <a:pPr lvl="2" eaLnBrk="1" hangingPunct="1">
              <a:tabLst>
                <a:tab pos="3138488" algn="l"/>
              </a:tabLst>
            </a:pPr>
            <a:r>
              <a:rPr lang="en-US" dirty="0"/>
              <a:t>Manipulated variable: 	type of RS, groups of recommended items,</a:t>
            </a:r>
            <a:br>
              <a:rPr lang="en-US" dirty="0"/>
            </a:br>
            <a:r>
              <a:rPr lang="en-US" dirty="0"/>
              <a:t>	explanation strategies …</a:t>
            </a:r>
          </a:p>
          <a:p>
            <a:pPr lvl="2" eaLnBrk="1" hangingPunct="1"/>
            <a:r>
              <a:rPr lang="en-US" dirty="0"/>
              <a:t>Categories of manipulated variable(s): content-based RS, collaborative RS</a:t>
            </a:r>
          </a:p>
          <a:p>
            <a:pPr lvl="2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Experiment designs</a:t>
            </a:r>
          </a:p>
        </p:txBody>
      </p:sp>
      <p:pic>
        <p:nvPicPr>
          <p:cNvPr id="57347" name="Inhaltsplatzhalter 4" descr="Chapter_6_experiment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500188"/>
            <a:ext cx="7440613" cy="4525962"/>
          </a:xfrm>
        </p:spPr>
      </p:pic>
    </p:spTree>
    <p:extLst>
      <p:ext uri="{BB962C8B-B14F-4D97-AF65-F5344CB8AC3E}">
        <p14:creationId xmlns:p14="http://schemas.microsoft.com/office/powerpoint/2010/main" val="668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in information retrieval (IR)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is viewed as information retrieval task: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Retrieve (recommend) all items which are predicted to be "good" or "relevant".</a:t>
            </a:r>
          </a:p>
          <a:p>
            <a:r>
              <a:rPr lang="en-US" dirty="0"/>
              <a:t>Common protocol :</a:t>
            </a:r>
          </a:p>
          <a:p>
            <a:pPr lvl="1"/>
            <a:r>
              <a:rPr lang="en-US" dirty="0"/>
              <a:t>Hide some items with known ground truth</a:t>
            </a:r>
          </a:p>
          <a:p>
            <a:pPr lvl="1"/>
            <a:r>
              <a:rPr lang="en-US" dirty="0"/>
              <a:t>Rank items or predict ratings -&gt; Count -&gt; Cross-validate</a:t>
            </a:r>
          </a:p>
          <a:p>
            <a:r>
              <a:rPr lang="en-US" dirty="0"/>
              <a:t>Ground truth established by human domain experts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33650"/>
              </p:ext>
            </p:extLst>
          </p:nvPr>
        </p:nvGraphicFramePr>
        <p:xfrm>
          <a:off x="1547664" y="4440411"/>
          <a:ext cx="5250694" cy="201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55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Reality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Actually 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Actually 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Prediction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Rated 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True Positive (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tp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False Positive (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fp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Rated 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False Negative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(fn)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True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Negative (</a:t>
                      </a:r>
                      <a:r>
                        <a:rPr lang="en-US" baseline="0" dirty="0" err="1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tn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Metrics: Precision and Recall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Precision:</a:t>
            </a:r>
            <a:r>
              <a:rPr lang="en-US" dirty="0"/>
              <a:t> a measure of exactness, </a:t>
            </a:r>
            <a:r>
              <a:rPr lang="en-US" dirty="0">
                <a:solidFill>
                  <a:srgbClr val="FF0000"/>
                </a:solidFill>
              </a:rPr>
              <a:t>determines the fraction of relevant items retrieved out of all items retrieved</a:t>
            </a:r>
          </a:p>
          <a:p>
            <a:pPr lvl="1"/>
            <a:r>
              <a:rPr lang="en-US" dirty="0"/>
              <a:t>E.g. the proportion of recommended movies that are actually good</a:t>
            </a:r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endParaRPr lang="en-US" b="1" dirty="0"/>
          </a:p>
          <a:p>
            <a:r>
              <a:rPr lang="en-US" b="1" dirty="0"/>
              <a:t>Recall:</a:t>
            </a:r>
            <a:r>
              <a:rPr lang="en-US" dirty="0"/>
              <a:t> a measure of completeness, </a:t>
            </a:r>
            <a:r>
              <a:rPr lang="en-US" dirty="0">
                <a:solidFill>
                  <a:srgbClr val="FF0000"/>
                </a:solidFill>
              </a:rPr>
              <a:t>determines the fraction of relevant items retrieved out of all relevant items</a:t>
            </a:r>
          </a:p>
          <a:p>
            <a:pPr lvl="1"/>
            <a:r>
              <a:rPr lang="en-US" dirty="0"/>
              <a:t>E.g. the proportion of all good movies recommended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04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3393791"/>
            <a:ext cx="4886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5589240"/>
            <a:ext cx="4673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7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>
          <a:xfrm>
            <a:off x="457200" y="408387"/>
            <a:ext cx="8229600" cy="990600"/>
          </a:xfrm>
        </p:spPr>
        <p:txBody>
          <a:bodyPr/>
          <a:lstStyle/>
          <a:p>
            <a:r>
              <a:rPr lang="en-US" dirty="0"/>
              <a:t>Dilemma of IR measures in RS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D61D9C7-F737-42AE-B088-63A9D464A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IR measures are frequently applied, however:</a:t>
            </a:r>
          </a:p>
          <a:p>
            <a:pPr lvl="1"/>
            <a:r>
              <a:rPr lang="en-US" altLang="zh-TW" dirty="0"/>
              <a:t>Ground truth for most items actually unknown</a:t>
            </a:r>
          </a:p>
          <a:p>
            <a:pPr lvl="1"/>
            <a:r>
              <a:rPr lang="en-US" altLang="zh-TW" dirty="0"/>
              <a:t>What is a relevant item?</a:t>
            </a:r>
          </a:p>
          <a:p>
            <a:pPr lvl="1"/>
            <a:r>
              <a:rPr lang="en-US" altLang="zh-TW" dirty="0"/>
              <a:t>Different ways of measuring precision possible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Results from offline experimentation may have limited predictive power for online user behavior.</a:t>
            </a:r>
          </a:p>
          <a:p>
            <a:endParaRPr lang="zh-TW" alt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7200" y="1254763"/>
            <a:ext cx="8579296" cy="6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en-US" b="0" kern="0" dirty="0">
              <a:solidFill>
                <a:srgbClr val="003366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25951" y="5350327"/>
            <a:ext cx="8579296" cy="15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9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Metrics: Rank Score – position matters </a:t>
            </a:r>
          </a:p>
        </p:txBody>
      </p:sp>
      <p:sp>
        <p:nvSpPr>
          <p:cNvPr id="62466" name="Inhaltsplatzhalter 1"/>
          <p:cNvSpPr>
            <a:spLocks noGrp="1"/>
          </p:cNvSpPr>
          <p:nvPr>
            <p:ph idx="1"/>
          </p:nvPr>
        </p:nvSpPr>
        <p:spPr>
          <a:xfrm>
            <a:off x="457200" y="4238844"/>
            <a:ext cx="8229600" cy="1905075"/>
          </a:xfrm>
        </p:spPr>
        <p:txBody>
          <a:bodyPr/>
          <a:lstStyle/>
          <a:p>
            <a:r>
              <a:rPr lang="en-US" b="1" dirty="0"/>
              <a:t>Rank Score</a:t>
            </a:r>
            <a:r>
              <a:rPr lang="en-US" dirty="0"/>
              <a:t> extends recall and precision to </a:t>
            </a:r>
            <a:r>
              <a:rPr lang="en-US" dirty="0">
                <a:solidFill>
                  <a:srgbClr val="FF0000"/>
                </a:solidFill>
              </a:rPr>
              <a:t>take the positions of correct items in a ranked list into account</a:t>
            </a:r>
          </a:p>
          <a:p>
            <a:pPr lvl="1"/>
            <a:r>
              <a:rPr lang="en-US" dirty="0"/>
              <a:t>Particularly important in recommender systems as lower ranked items may be overlooked by users</a:t>
            </a:r>
          </a:p>
          <a:p>
            <a:pPr lvl="1"/>
            <a:r>
              <a:rPr lang="en-US" dirty="0"/>
              <a:t>Learning-to-rank: Optimize models for such measures (e.g., AUC)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16314"/>
              </p:ext>
            </p:extLst>
          </p:nvPr>
        </p:nvGraphicFramePr>
        <p:xfrm>
          <a:off x="971600" y="2065782"/>
          <a:ext cx="247193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Actually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r>
                        <a:rPr lang="en-US" baseline="0" dirty="0"/>
                        <a:t> 237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Item 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09838"/>
              </p:ext>
            </p:extLst>
          </p:nvPr>
        </p:nvGraphicFramePr>
        <p:xfrm>
          <a:off x="5292080" y="2006596"/>
          <a:ext cx="2736304" cy="186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Recommended </a:t>
                      </a:r>
                    </a:p>
                    <a:p>
                      <a:r>
                        <a:rPr lang="en-US" dirty="0"/>
                        <a:t>(predicted as good)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r>
                        <a:rPr lang="en-US" baseline="0" dirty="0"/>
                        <a:t> 345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Item 237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/>
                        <a:t>Item 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48032" y="1345928"/>
            <a:ext cx="152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For a user: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3491880" y="2726676"/>
            <a:ext cx="165618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4202277" y="2577229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6926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Social Web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58" y="1270204"/>
            <a:ext cx="4176464" cy="11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58" y="2565436"/>
            <a:ext cx="2672184" cy="17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" b="40877"/>
          <a:stretch/>
        </p:blipFill>
        <p:spPr bwMode="auto">
          <a:xfrm>
            <a:off x="3779912" y="4556140"/>
            <a:ext cx="4647926" cy="168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04564"/>
            <a:ext cx="2448272" cy="388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Accuracy measures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/>
          <a:lstStyle/>
          <a:p>
            <a:r>
              <a:rPr lang="en-US" dirty="0"/>
              <a:t>Datasets with items rated by users</a:t>
            </a:r>
          </a:p>
          <a:p>
            <a:pPr lvl="1"/>
            <a:r>
              <a:rPr lang="en-US" dirty="0" err="1"/>
              <a:t>MovieLens</a:t>
            </a:r>
            <a:r>
              <a:rPr lang="en-US" dirty="0"/>
              <a:t> datasets 100K-10M ratings</a:t>
            </a:r>
          </a:p>
          <a:p>
            <a:pPr lvl="1"/>
            <a:r>
              <a:rPr lang="en-US" dirty="0"/>
              <a:t>Netflix 100M ratings</a:t>
            </a:r>
          </a:p>
          <a:p>
            <a:r>
              <a:rPr lang="en-US" dirty="0"/>
              <a:t>Historic user ratings constitute ground truth</a:t>
            </a:r>
          </a:p>
          <a:p>
            <a:r>
              <a:rPr lang="en-US" dirty="0"/>
              <a:t>Metrics measure error rate</a:t>
            </a:r>
          </a:p>
          <a:p>
            <a:pPr lvl="1"/>
            <a:r>
              <a:rPr lang="en-US" b="1" dirty="0"/>
              <a:t>Mean Absolute Error (MAE) </a:t>
            </a:r>
            <a:r>
              <a:rPr lang="en-US" dirty="0"/>
              <a:t>computes </a:t>
            </a:r>
            <a:r>
              <a:rPr lang="en-US" dirty="0">
                <a:solidFill>
                  <a:srgbClr val="FF0000"/>
                </a:solidFill>
              </a:rPr>
              <a:t>the deviation between predicted ratings and actual ratings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Root Mean Square Error (RMSE) </a:t>
            </a:r>
            <a:r>
              <a:rPr lang="en-US" dirty="0"/>
              <a:t>is similar to MAE, but </a:t>
            </a:r>
            <a:r>
              <a:rPr lang="en-US" dirty="0">
                <a:solidFill>
                  <a:srgbClr val="FF0000"/>
                </a:solidFill>
              </a:rPr>
              <a:t>places more emphasis on larger deviation</a:t>
            </a: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3425" y="4149080"/>
            <a:ext cx="204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3425" y="5645472"/>
            <a:ext cx="2543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5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Offline experimentation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Netflix competition</a:t>
            </a:r>
          </a:p>
          <a:p>
            <a:pPr lvl="1"/>
            <a:r>
              <a:rPr lang="en-US" dirty="0"/>
              <a:t>Web-based movie rental</a:t>
            </a:r>
          </a:p>
          <a:p>
            <a:pPr lvl="1"/>
            <a:r>
              <a:rPr lang="en-US" dirty="0"/>
              <a:t>Prize of $1,000,000 for accuracy improvement (RMSE) of 10% compared to own </a:t>
            </a:r>
            <a:r>
              <a:rPr lang="en-US" dirty="0" err="1"/>
              <a:t>Cinematch</a:t>
            </a:r>
            <a:r>
              <a:rPr lang="en-US" dirty="0"/>
              <a:t> system.</a:t>
            </a:r>
          </a:p>
          <a:p>
            <a:pPr lvl="1"/>
            <a:endParaRPr lang="en-US" dirty="0"/>
          </a:p>
          <a:p>
            <a:r>
              <a:rPr lang="en-US" dirty="0"/>
              <a:t>Historical dataset  </a:t>
            </a:r>
          </a:p>
          <a:p>
            <a:pPr lvl="1"/>
            <a:r>
              <a:rPr lang="en-US" dirty="0"/>
              <a:t>~480K users rated ~18K movies on a scale of 1 to 5 (~100M ratings)</a:t>
            </a:r>
          </a:p>
          <a:p>
            <a:pPr lvl="1"/>
            <a:r>
              <a:rPr lang="en-US" dirty="0"/>
              <a:t>Last 9 ratings/user withheld</a:t>
            </a:r>
          </a:p>
          <a:p>
            <a:pPr lvl="2"/>
            <a:r>
              <a:rPr lang="en-US" dirty="0"/>
              <a:t>Probe set – for teams for evaluation</a:t>
            </a:r>
          </a:p>
          <a:p>
            <a:pPr lvl="2"/>
            <a:r>
              <a:rPr lang="en-US" dirty="0"/>
              <a:t>Quiz set – evaluates teams’ submissions for leaderboard</a:t>
            </a:r>
          </a:p>
          <a:p>
            <a:pPr lvl="2"/>
            <a:r>
              <a:rPr lang="en-US" dirty="0"/>
              <a:t>Test set – used by Netflix to determine winner</a:t>
            </a:r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Rating  prediction only seen as an additional input into the recommendation process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imperfect world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evaluation is the cheapest variant</a:t>
            </a:r>
          </a:p>
          <a:p>
            <a:pPr lvl="1"/>
            <a:r>
              <a:rPr lang="en-US" dirty="0"/>
              <a:t>Still, gives us valuable insights</a:t>
            </a:r>
          </a:p>
          <a:p>
            <a:pPr lvl="1"/>
            <a:r>
              <a:rPr lang="en-US" dirty="0"/>
              <a:t>and lets us compare our results </a:t>
            </a:r>
            <a:r>
              <a:rPr lang="en-US" sz="1400" dirty="0"/>
              <a:t>(in theory)</a:t>
            </a:r>
          </a:p>
          <a:p>
            <a:r>
              <a:rPr lang="en-US" dirty="0"/>
              <a:t>Dangers and trends:</a:t>
            </a:r>
          </a:p>
          <a:p>
            <a:pPr lvl="1"/>
            <a:r>
              <a:rPr lang="en-US" dirty="0"/>
              <a:t>Domination of accuracy measures</a:t>
            </a:r>
          </a:p>
          <a:p>
            <a:pPr lvl="1"/>
            <a:r>
              <a:rPr lang="en-US" dirty="0"/>
              <a:t>Focus on small set of domains (40% on movies in CS)</a:t>
            </a:r>
          </a:p>
          <a:p>
            <a:r>
              <a:rPr lang="en-US" dirty="0"/>
              <a:t>Alternative and complementary measures:</a:t>
            </a:r>
          </a:p>
          <a:p>
            <a:pPr lvl="1"/>
            <a:r>
              <a:rPr lang="en-US" dirty="0"/>
              <a:t>Diversity, Coverage, Novelty, Familiarity, Serendipity, Popularity, Concentration effects (Long tail)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2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experimentation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5659301" cy="4268904"/>
          </a:xfrm>
        </p:spPr>
        <p:txBody>
          <a:bodyPr/>
          <a:lstStyle/>
          <a:p>
            <a:r>
              <a:rPr lang="en-US" dirty="0"/>
              <a:t>Effectiveness of different algorithms for recommending cell phone games  </a:t>
            </a:r>
            <a:br>
              <a:rPr lang="en-US" dirty="0"/>
            </a:br>
            <a:r>
              <a:rPr lang="en-US" sz="1400" dirty="0"/>
              <a:t>[</a:t>
            </a:r>
            <a:r>
              <a:rPr lang="en-US" sz="1400" dirty="0" err="1"/>
              <a:t>Jannach</a:t>
            </a:r>
            <a:r>
              <a:rPr lang="en-US" sz="1400" dirty="0"/>
              <a:t>, </a:t>
            </a:r>
            <a:r>
              <a:rPr lang="en-US" sz="1400" dirty="0" err="1"/>
              <a:t>Hegelich</a:t>
            </a:r>
            <a:r>
              <a:rPr lang="en-US" sz="1400" dirty="0"/>
              <a:t> 09]</a:t>
            </a:r>
          </a:p>
          <a:p>
            <a:endParaRPr lang="en-US" sz="1400" dirty="0"/>
          </a:p>
          <a:p>
            <a:r>
              <a:rPr lang="en-US" dirty="0"/>
              <a:t>Involved 150,000 users on a commercial mobile internet portal</a:t>
            </a:r>
          </a:p>
          <a:p>
            <a:endParaRPr lang="en-US" sz="1400" dirty="0"/>
          </a:p>
          <a:p>
            <a:r>
              <a:rPr lang="en-US" dirty="0"/>
              <a:t>Comparison of  recommender methods</a:t>
            </a:r>
          </a:p>
        </p:txBody>
      </p:sp>
      <p:pic>
        <p:nvPicPr>
          <p:cNvPr id="9" name="Picture 2" descr="C:\Dokumente und Einstellungen\jannach\Eigene Dateien\6 papers\itwp09\screenshots\Startseite Teaserbeschriftungen.jpg"/>
          <p:cNvPicPr>
            <a:picLocks noChangeAspect="1" noChangeArrowheads="1"/>
          </p:cNvPicPr>
          <p:nvPr/>
        </p:nvPicPr>
        <p:blipFill>
          <a:blip r:embed="rId3" cstate="print"/>
          <a:srcRect r="41533"/>
          <a:stretch>
            <a:fillRect/>
          </a:stretch>
        </p:blipFill>
        <p:spPr bwMode="auto">
          <a:xfrm>
            <a:off x="6372200" y="1340768"/>
            <a:ext cx="2027100" cy="5286375"/>
          </a:xfrm>
          <a:prstGeom prst="rect">
            <a:avLst/>
          </a:prstGeom>
          <a:noFill/>
        </p:spPr>
      </p:pic>
      <p:sp>
        <p:nvSpPr>
          <p:cNvPr id="10" name="Abgerundetes Rechteck 7"/>
          <p:cNvSpPr>
            <a:spLocks noChangeArrowheads="1"/>
          </p:cNvSpPr>
          <p:nvPr/>
        </p:nvSpPr>
        <p:spPr bwMode="auto">
          <a:xfrm>
            <a:off x="6228184" y="3510367"/>
            <a:ext cx="2304256" cy="108012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and results</a:t>
            </a:r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19256" cy="4803229"/>
          </a:xfrm>
        </p:spPr>
        <p:txBody>
          <a:bodyPr>
            <a:normAutofit/>
          </a:bodyPr>
          <a:lstStyle/>
          <a:p>
            <a:r>
              <a:rPr lang="en-US" dirty="0"/>
              <a:t>Recommender variants included:</a:t>
            </a:r>
          </a:p>
          <a:p>
            <a:pPr lvl="1"/>
            <a:r>
              <a:rPr lang="en-US" dirty="0"/>
              <a:t>Item-based collaborative filtering</a:t>
            </a:r>
          </a:p>
          <a:p>
            <a:pPr lvl="1"/>
            <a:r>
              <a:rPr lang="en-US" dirty="0" err="1"/>
              <a:t>SlopeOne</a:t>
            </a:r>
            <a:r>
              <a:rPr lang="en-US" dirty="0"/>
              <a:t> (also collaborative filtering)</a:t>
            </a:r>
          </a:p>
          <a:p>
            <a:pPr lvl="1"/>
            <a:r>
              <a:rPr lang="en-US" dirty="0"/>
              <a:t>Content-based recommendation</a:t>
            </a:r>
          </a:p>
          <a:p>
            <a:pPr lvl="1"/>
            <a:r>
              <a:rPr lang="en-US" dirty="0"/>
              <a:t>Hybrid recommendation</a:t>
            </a:r>
          </a:p>
          <a:p>
            <a:pPr lvl="1"/>
            <a:r>
              <a:rPr lang="en-US" dirty="0"/>
              <a:t>Top-rated items</a:t>
            </a:r>
          </a:p>
          <a:p>
            <a:pPr lvl="1"/>
            <a:r>
              <a:rPr lang="en-US" dirty="0"/>
              <a:t>Top-sellers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Personalized methods increased sales up to 3.6% compared to non-personalized </a:t>
            </a:r>
          </a:p>
          <a:p>
            <a:pPr lvl="1"/>
            <a:r>
              <a:rPr lang="en-US" dirty="0"/>
              <a:t>Choice of recommendation algorithm depends on </a:t>
            </a:r>
            <a:r>
              <a:rPr lang="en-US" dirty="0">
                <a:solidFill>
                  <a:srgbClr val="FF0000"/>
                </a:solidFill>
              </a:rPr>
              <a:t>user situation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(e.g. avoid content-based RS in post-sales situation) </a:t>
            </a:r>
          </a:p>
        </p:txBody>
      </p:sp>
      <p:sp>
        <p:nvSpPr>
          <p:cNvPr id="8" name="Textfeld 6"/>
          <p:cNvSpPr txBox="1"/>
          <p:nvPr/>
        </p:nvSpPr>
        <p:spPr>
          <a:xfrm>
            <a:off x="2771800" y="3112426"/>
            <a:ext cx="20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}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non-personalized</a:t>
            </a:r>
          </a:p>
        </p:txBody>
      </p:sp>
    </p:spTree>
    <p:extLst>
      <p:ext uri="{BB962C8B-B14F-4D97-AF65-F5344CB8AC3E}">
        <p14:creationId xmlns:p14="http://schemas.microsoft.com/office/powerpoint/2010/main" val="398208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Non-experimental research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Quasi-experiments</a:t>
            </a:r>
          </a:p>
          <a:p>
            <a:pPr lvl="1" eaLnBrk="1" hangingPunct="1"/>
            <a:r>
              <a:rPr lang="en-US" dirty="0"/>
              <a:t>Lack random assignments of units to different treatments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Non-experimental / observational research</a:t>
            </a:r>
          </a:p>
          <a:p>
            <a:pPr lvl="1" eaLnBrk="1" hangingPunct="1"/>
            <a:r>
              <a:rPr lang="en-US" dirty="0"/>
              <a:t>Surveys / Questionnaires</a:t>
            </a:r>
          </a:p>
          <a:p>
            <a:pPr lvl="1" eaLnBrk="1" hangingPunct="1"/>
            <a:r>
              <a:rPr lang="en-US" dirty="0"/>
              <a:t>Longitudinal research</a:t>
            </a:r>
          </a:p>
          <a:p>
            <a:pPr lvl="2" eaLnBrk="1" hangingPunct="1"/>
            <a:r>
              <a:rPr lang="en-US" dirty="0"/>
              <a:t>Observations over long period of time</a:t>
            </a:r>
          </a:p>
          <a:p>
            <a:pPr lvl="2" eaLnBrk="1" hangingPunct="1"/>
            <a:r>
              <a:rPr lang="en-US" dirty="0"/>
              <a:t>E.g. customer life-time value, returning customers</a:t>
            </a:r>
          </a:p>
          <a:p>
            <a:pPr lvl="1" eaLnBrk="1" hangingPunct="1"/>
            <a:r>
              <a:rPr lang="en-US" dirty="0"/>
              <a:t>Case studies</a:t>
            </a:r>
          </a:p>
          <a:p>
            <a:pPr lvl="1" eaLnBrk="1" hangingPunct="1"/>
            <a:r>
              <a:rPr lang="en-US" dirty="0"/>
              <a:t>Focus group </a:t>
            </a:r>
          </a:p>
          <a:p>
            <a:pPr lvl="2" eaLnBrk="1" hangingPunct="1"/>
            <a:r>
              <a:rPr lang="en-US" dirty="0"/>
              <a:t>Interviews</a:t>
            </a:r>
          </a:p>
          <a:p>
            <a:pPr lvl="2" eaLnBrk="1" hangingPunct="1"/>
            <a:r>
              <a:rPr lang="en-US" dirty="0"/>
              <a:t>Think-aloud protocols</a:t>
            </a:r>
          </a:p>
        </p:txBody>
      </p:sp>
    </p:spTree>
    <p:extLst>
      <p:ext uri="{BB962C8B-B14F-4D97-AF65-F5344CB8AC3E}">
        <p14:creationId xmlns:p14="http://schemas.microsoft.com/office/powerpoint/2010/main" val="144423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Quasi-experimental</a:t>
            </a:r>
          </a:p>
        </p:txBody>
      </p:sp>
      <p:sp>
        <p:nvSpPr>
          <p:cNvPr id="86019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rmAutofit/>
          </a:bodyPr>
          <a:lstStyle/>
          <a:p>
            <a:r>
              <a:rPr lang="en-US" sz="2000" dirty="0" err="1"/>
              <a:t>SkiMatcher</a:t>
            </a:r>
            <a:r>
              <a:rPr lang="en-US" sz="2000" dirty="0"/>
              <a:t> Resort Finder introduced by Ski-Europe.com to provide users with recommendations based on their preferences</a:t>
            </a:r>
          </a:p>
          <a:p>
            <a:pPr lvl="1"/>
            <a:endParaRPr lang="en-US" sz="1800" dirty="0"/>
          </a:p>
          <a:p>
            <a:r>
              <a:rPr lang="en-US" sz="2000" dirty="0"/>
              <a:t>Conversational RS</a:t>
            </a:r>
          </a:p>
          <a:p>
            <a:pPr lvl="1"/>
            <a:r>
              <a:rPr lang="en-US" sz="1800" dirty="0"/>
              <a:t>question and answer dialog </a:t>
            </a:r>
          </a:p>
          <a:p>
            <a:pPr lvl="1"/>
            <a:r>
              <a:rPr lang="en-US" sz="1800" dirty="0"/>
              <a:t>matching of user preferences with knowledge base</a:t>
            </a:r>
          </a:p>
          <a:p>
            <a:pPr lvl="1"/>
            <a:endParaRPr lang="en-US" sz="1800" dirty="0"/>
          </a:p>
          <a:p>
            <a:r>
              <a:rPr lang="en-US" sz="2000" dirty="0"/>
              <a:t>Delgado and Davidson evaluated the</a:t>
            </a:r>
            <a:br>
              <a:rPr lang="en-US" sz="2000" dirty="0"/>
            </a:br>
            <a:r>
              <a:rPr lang="en-US" sz="2000" dirty="0"/>
              <a:t>effectiveness of the recommender over a </a:t>
            </a:r>
            <a:br>
              <a:rPr lang="en-US" sz="2000" dirty="0"/>
            </a:br>
            <a:r>
              <a:rPr lang="en-US" sz="2000" dirty="0"/>
              <a:t>4 month period in 2001</a:t>
            </a:r>
          </a:p>
          <a:p>
            <a:pPr lvl="1"/>
            <a:r>
              <a:rPr lang="en-US" sz="1800" dirty="0"/>
              <a:t>Classified as a quasi-experiment</a:t>
            </a:r>
            <a:br>
              <a:rPr lang="en-US" sz="1800" dirty="0"/>
            </a:br>
            <a:r>
              <a:rPr lang="en-US" sz="1800" dirty="0"/>
              <a:t>as users decide for themselves if they </a:t>
            </a:r>
            <a:br>
              <a:rPr lang="en-US" sz="1800" dirty="0"/>
            </a:br>
            <a:r>
              <a:rPr lang="en-US" sz="1800" dirty="0"/>
              <a:t>want to use the recommender or not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4276437"/>
            <a:ext cx="3594889" cy="22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08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SkiMatcher Results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8043891" cy="3352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530">
                <a:tc>
                  <a:txBody>
                    <a:bodyPr/>
                    <a:lstStyle/>
                    <a:p>
                      <a:endParaRPr lang="en-US" sz="1400" noProof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Calibri" pitchFamily="34" charset="0"/>
                        </a:rPr>
                        <a:t>Unique Visitors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10,714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15,560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18,317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24,416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SkiMatcher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1,027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1,673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2,558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9,687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13,887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16,439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21,858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Calibri" pitchFamily="34" charset="0"/>
                        </a:rPr>
                        <a:t>Requests for Proposals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272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506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445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641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SkiMatcher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197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363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284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412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Calibri" pitchFamily="34" charset="0"/>
                        </a:rPr>
                        <a:t>Conversion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2.54%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3.25%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2.43%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2.63%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SkiMatcher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7.30%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8.55%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8.57%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8.95%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noProof="0">
                          <a:latin typeface="Calibri" pitchFamily="34" charset="0"/>
                        </a:rPr>
                        <a:t> Non-SkiMatcher</a:t>
                      </a:r>
                      <a:r>
                        <a:rPr lang="en-US" sz="1400" baseline="0" noProof="0">
                          <a:latin typeface="Calibri" pitchFamily="34" charset="0"/>
                        </a:rPr>
                        <a:t> Users</a:t>
                      </a:r>
                      <a:endParaRPr lang="en-US" sz="1400" noProof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2.03%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2.61%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1.73%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1.88%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Calibri" pitchFamily="34" charset="0"/>
                        </a:rPr>
                        <a:t>Increase in Conversion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359%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327%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>
                          <a:latin typeface="Calibri" pitchFamily="34" charset="0"/>
                        </a:rPr>
                        <a:t>496%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>
                          <a:latin typeface="Calibri" pitchFamily="34" charset="0"/>
                        </a:rPr>
                        <a:t>475%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7044" name="Textfeld 5"/>
          <p:cNvSpPr txBox="1">
            <a:spLocks noChangeArrowheads="1"/>
          </p:cNvSpPr>
          <p:nvPr/>
        </p:nvSpPr>
        <p:spPr bwMode="auto">
          <a:xfrm>
            <a:off x="4929188" y="5143500"/>
            <a:ext cx="361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latin typeface="+mj-lt"/>
              </a:rPr>
              <a:t>[Delgado and Davidson, ENTER 2002]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275856" y="3784194"/>
            <a:ext cx="5472608" cy="10801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3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Results</a:t>
            </a:r>
            <a:endParaRPr lang="en-US" dirty="0"/>
          </a:p>
        </p:txBody>
      </p:sp>
      <p:sp>
        <p:nvSpPr>
          <p:cNvPr id="88067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nature of this research design means that questions of causality cannot be answered (lack of random assignments), such as</a:t>
            </a:r>
          </a:p>
          <a:p>
            <a:pPr lvl="1"/>
            <a:r>
              <a:rPr lang="en-US"/>
              <a:t>Are users of the recommender systems more likely convert?</a:t>
            </a:r>
          </a:p>
          <a:p>
            <a:pPr lvl="1"/>
            <a:r>
              <a:rPr lang="en-US"/>
              <a:t>Does the recommender system itself cause users to convert?</a:t>
            </a:r>
          </a:p>
          <a:p>
            <a:pPr lvl="1"/>
            <a:r>
              <a:rPr lang="en-US"/>
              <a:t>Some hidden exogenous variable might influence the choice of using RS as well as conversion. </a:t>
            </a:r>
            <a:br>
              <a:rPr lang="en-US"/>
            </a:br>
            <a:endParaRPr lang="en-US"/>
          </a:p>
          <a:p>
            <a:r>
              <a:rPr lang="en-US"/>
              <a:t>However, significant correlation between using the recommender system and making a request for a proposal</a:t>
            </a:r>
          </a:p>
          <a:p>
            <a:endParaRPr lang="en-US"/>
          </a:p>
          <a:p>
            <a:r>
              <a:rPr lang="en-US"/>
              <a:t>Size of effect has been replicated in other domains</a:t>
            </a:r>
          </a:p>
          <a:p>
            <a:pPr lvl="1"/>
            <a:r>
              <a:rPr lang="en-US"/>
              <a:t>Tourism [Jannach et al., JITT 2009]</a:t>
            </a:r>
          </a:p>
          <a:p>
            <a:pPr lvl="1"/>
            <a:r>
              <a:rPr lang="en-US"/>
              <a:t>Electronic consumer products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6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/>
              <a:t>Observational research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12776"/>
            <a:ext cx="8458200" cy="4718248"/>
          </a:xfrm>
        </p:spPr>
        <p:txBody>
          <a:bodyPr/>
          <a:lstStyle/>
          <a:p>
            <a:r>
              <a:rPr lang="en-US" dirty="0"/>
              <a:t>Increased demand in niches/long tail products</a:t>
            </a:r>
          </a:p>
          <a:p>
            <a:pPr lvl="1"/>
            <a:r>
              <a:rPr lang="en-US" dirty="0"/>
              <a:t>Ex-post from web shop data </a:t>
            </a:r>
            <a:r>
              <a:rPr lang="en-US" sz="1600" dirty="0"/>
              <a:t>[Zanker et al., EC-Web, 2006]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547664" y="2564788"/>
            <a:ext cx="4896544" cy="2982036"/>
            <a:chOff x="3203848" y="2858723"/>
            <a:chExt cx="4896544" cy="2982036"/>
          </a:xfrm>
        </p:grpSpPr>
        <p:pic>
          <p:nvPicPr>
            <p:cNvPr id="4" name="Picture 4" descr="rank_cigar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3848" y="2858723"/>
              <a:ext cx="4896544" cy="2982036"/>
            </a:xfrm>
            <a:prstGeom prst="rect">
              <a:avLst/>
            </a:prstGeom>
            <a:noFill/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636343" y="3125489"/>
              <a:ext cx="4130927" cy="234479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681433" y="4187154"/>
              <a:ext cx="4130927" cy="234479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62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0EF3E6-74E8-436A-9848-0606E63B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is recommendation system?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647D0-35B8-450A-A5CC-1741067DC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is recommendation system?</a:t>
            </a:r>
          </a:p>
          <a:p>
            <a:pPr lvl="1"/>
            <a:r>
              <a:rPr lang="en-US" altLang="zh-TW" dirty="0">
                <a:hlinkClick r:id="rId2"/>
              </a:rPr>
              <a:t>https://youtu.be/gxXn9LDAdcU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How YouTube knows what you should watch</a:t>
            </a:r>
          </a:p>
          <a:p>
            <a:pPr lvl="1"/>
            <a:r>
              <a:rPr lang="en-US" altLang="zh-TW" dirty="0">
                <a:hlinkClick r:id="rId3"/>
              </a:rPr>
              <a:t>https://youtu.be/kiInh5STnyQ</a:t>
            </a: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745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using Recommender Systems?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Value for the customer</a:t>
            </a:r>
          </a:p>
          <a:p>
            <a:pPr lvl="1"/>
            <a:r>
              <a:rPr lang="en-US" dirty="0"/>
              <a:t>Find things that are interesting</a:t>
            </a:r>
          </a:p>
          <a:p>
            <a:pPr lvl="1"/>
            <a:r>
              <a:rPr lang="en-US" dirty="0"/>
              <a:t>Narrow down the set of choices</a:t>
            </a:r>
          </a:p>
          <a:p>
            <a:pPr lvl="1"/>
            <a:r>
              <a:rPr lang="en-US" dirty="0"/>
              <a:t>Help me explore the space of options</a:t>
            </a:r>
          </a:p>
          <a:p>
            <a:pPr lvl="1"/>
            <a:r>
              <a:rPr lang="en-US" dirty="0"/>
              <a:t>Discover new things</a:t>
            </a:r>
          </a:p>
          <a:p>
            <a:pPr lvl="1"/>
            <a:r>
              <a:rPr lang="en-US" dirty="0"/>
              <a:t>Entertainment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Value for the provider</a:t>
            </a:r>
          </a:p>
          <a:p>
            <a:pPr lvl="1"/>
            <a:r>
              <a:rPr lang="en-US" dirty="0"/>
              <a:t>Additional and probably unique personalized service for the customer</a:t>
            </a:r>
          </a:p>
          <a:p>
            <a:pPr lvl="1"/>
            <a:r>
              <a:rPr lang="en-US" dirty="0"/>
              <a:t>Increase trust and customer loyalty</a:t>
            </a:r>
          </a:p>
          <a:p>
            <a:pPr lvl="1"/>
            <a:r>
              <a:rPr lang="en-US" dirty="0"/>
              <a:t>Increase sales, click trough rates, conversion etc.</a:t>
            </a:r>
          </a:p>
          <a:p>
            <a:pPr lvl="1"/>
            <a:r>
              <a:rPr lang="en-US" dirty="0"/>
              <a:t>Opportunities for promotion, persuasion</a:t>
            </a:r>
          </a:p>
          <a:p>
            <a:pPr lvl="1"/>
            <a:r>
              <a:rPr lang="en-US" dirty="0"/>
              <a:t>Obtain more knowledge about customers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44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check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906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Myths from industry</a:t>
            </a:r>
          </a:p>
          <a:p>
            <a:pPr lvl="1"/>
            <a:r>
              <a:rPr lang="en-US" dirty="0"/>
              <a:t>Amazon.com generates X percent of their sales through the recommendation lists (30 &lt; X &lt; 70)</a:t>
            </a:r>
          </a:p>
          <a:p>
            <a:pPr lvl="1"/>
            <a:r>
              <a:rPr lang="en-US" dirty="0"/>
              <a:t>Netflix (DVD rental and movie streaming) generates X percent of their sales through the recommendation lists (30 &lt; X &lt; 70)</a:t>
            </a:r>
          </a:p>
          <a:p>
            <a:r>
              <a:rPr lang="en-US" dirty="0"/>
              <a:t>There must be some value in it</a:t>
            </a:r>
          </a:p>
          <a:p>
            <a:pPr lvl="1"/>
            <a:r>
              <a:rPr lang="en-US" dirty="0"/>
              <a:t>See recommendation of groups, jobs or people on LinkedIn</a:t>
            </a:r>
          </a:p>
          <a:p>
            <a:pPr lvl="1"/>
            <a:r>
              <a:rPr lang="en-US" dirty="0"/>
              <a:t>Friend recommendation and ad personalization on Facebook</a:t>
            </a:r>
          </a:p>
          <a:p>
            <a:pPr lvl="1"/>
            <a:r>
              <a:rPr lang="en-US" dirty="0"/>
              <a:t>Song recommendation at last.fm</a:t>
            </a:r>
          </a:p>
          <a:p>
            <a:pPr lvl="1"/>
            <a:r>
              <a:rPr lang="en-US" dirty="0"/>
              <a:t>News recommendation at Forbes.com (plus 37% CTR)</a:t>
            </a:r>
          </a:p>
          <a:p>
            <a:r>
              <a:rPr lang="en-US" dirty="0"/>
              <a:t>Academia</a:t>
            </a:r>
          </a:p>
          <a:p>
            <a:pPr lvl="1"/>
            <a:r>
              <a:rPr lang="en-US" dirty="0"/>
              <a:t>A few studies exist that show the effect</a:t>
            </a:r>
          </a:p>
          <a:p>
            <a:pPr lvl="2"/>
            <a:r>
              <a:rPr lang="en-US" dirty="0"/>
              <a:t>increased sales, changes in sales behavior</a:t>
            </a:r>
          </a:p>
        </p:txBody>
      </p:sp>
    </p:spTree>
    <p:extLst>
      <p:ext uri="{BB962C8B-B14F-4D97-AF65-F5344CB8AC3E}">
        <p14:creationId xmlns:p14="http://schemas.microsoft.com/office/powerpoint/2010/main" val="27250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佈景主題2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2" id="{AD0EFDAD-9DDE-42F5-B9F5-4648C6B94A80}" vid="{B9CC827C-FC17-4F52-8F65-C1DEFE824739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913</TotalTime>
  <Words>4003</Words>
  <Application>Microsoft Office PowerPoint</Application>
  <PresentationFormat>如螢幕大小 (4:3)</PresentationFormat>
  <Paragraphs>843</Paragraphs>
  <Slides>69</Slides>
  <Notes>53</Notes>
  <HiddenSlides>11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83" baseType="lpstr">
      <vt:lpstr>微軟正黑體</vt:lpstr>
      <vt:lpstr>ＭＳ Ｐゴシック</vt:lpstr>
      <vt:lpstr>Arial</vt:lpstr>
      <vt:lpstr>Calibri</vt:lpstr>
      <vt:lpstr>Cambria Math</vt:lpstr>
      <vt:lpstr>Helvetica</vt:lpstr>
      <vt:lpstr>Times New Roman</vt:lpstr>
      <vt:lpstr>Verdana</vt:lpstr>
      <vt:lpstr>Wingdings</vt:lpstr>
      <vt:lpstr>Wingdings 3</vt:lpstr>
      <vt:lpstr>17_habv</vt:lpstr>
      <vt:lpstr>Benutzerdefiniertes Design</vt:lpstr>
      <vt:lpstr>佈景主題2</vt:lpstr>
      <vt:lpstr>Formel</vt:lpstr>
      <vt:lpstr> Introduction to Recommender Systems</vt:lpstr>
      <vt:lpstr>Agenda</vt:lpstr>
      <vt:lpstr>Introduction</vt:lpstr>
      <vt:lpstr>PowerPoint 簡報</vt:lpstr>
      <vt:lpstr>Recommender Systems</vt:lpstr>
      <vt:lpstr>In the Social Web</vt:lpstr>
      <vt:lpstr>What is recommendation system?</vt:lpstr>
      <vt:lpstr>Why using Recommender Systems?</vt:lpstr>
      <vt:lpstr>Real-world check</vt:lpstr>
      <vt:lpstr>Problem domain</vt:lpstr>
      <vt:lpstr>Recommender systems 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Recommender systems: basic techniques</vt:lpstr>
      <vt:lpstr>Collaborative Filtering</vt:lpstr>
      <vt:lpstr>Collaborative Filtering (CF)</vt:lpstr>
      <vt:lpstr>User-based nearest-neighbor collaborative filtering (1/2)</vt:lpstr>
      <vt:lpstr>User-based nearest-neighbor collaborative filtering (2/2)</vt:lpstr>
      <vt:lpstr>Measuring user similarity</vt:lpstr>
      <vt:lpstr>Pearson correlation</vt:lpstr>
      <vt:lpstr>Making predictions</vt:lpstr>
      <vt:lpstr>Making recommendations</vt:lpstr>
      <vt:lpstr>Application: Netflix</vt:lpstr>
      <vt:lpstr>Improving the metrics  / prediction function</vt:lpstr>
      <vt:lpstr>Memory-based and model-based approaches</vt:lpstr>
      <vt:lpstr>Item-based collaborative filtering</vt:lpstr>
      <vt:lpstr>The cosine similarity measure</vt:lpstr>
      <vt:lpstr>Pre-processing for item-based filtering</vt:lpstr>
      <vt:lpstr>More on ratings</vt:lpstr>
      <vt:lpstr>Data sparsity problems</vt:lpstr>
      <vt:lpstr>Example algorithms for sparse datasets</vt:lpstr>
      <vt:lpstr>Graph-based methods</vt:lpstr>
      <vt:lpstr>More model-based approaches</vt:lpstr>
      <vt:lpstr>Matrix factorization (1/2)</vt:lpstr>
      <vt:lpstr>Matrix factorization (2/2)</vt:lpstr>
      <vt:lpstr>Association rule mining</vt:lpstr>
      <vt:lpstr>Probabilistic methods</vt:lpstr>
      <vt:lpstr>Summarizing recent methods</vt:lpstr>
      <vt:lpstr>Collaborative Filtering Issues</vt:lpstr>
      <vt:lpstr>Evaluation of Recommender Systems</vt:lpstr>
      <vt:lpstr>Recommender Systems in e-Commerce</vt:lpstr>
      <vt:lpstr>Recommender Systems in e-Commerce</vt:lpstr>
      <vt:lpstr>Recommender Systems in e-Commerce</vt:lpstr>
      <vt:lpstr>What is a good recommendation?</vt:lpstr>
      <vt:lpstr>Purpose and success criteria (1)</vt:lpstr>
      <vt:lpstr>When does a RS do its job well?</vt:lpstr>
      <vt:lpstr>Purpose and success criteria (2)</vt:lpstr>
      <vt:lpstr>How do we as researchers know?</vt:lpstr>
      <vt:lpstr>Empirical research</vt:lpstr>
      <vt:lpstr>Research methods</vt:lpstr>
      <vt:lpstr>Experiment designs</vt:lpstr>
      <vt:lpstr>Evaluation in information retrieval (IR)</vt:lpstr>
      <vt:lpstr>Metrics: Precision and Recall</vt:lpstr>
      <vt:lpstr>Dilemma of IR measures in RS</vt:lpstr>
      <vt:lpstr>Metrics: Rank Score – position matters </vt:lpstr>
      <vt:lpstr>Accuracy measures</vt:lpstr>
      <vt:lpstr>Offline experimentation example</vt:lpstr>
      <vt:lpstr>An imperfect world</vt:lpstr>
      <vt:lpstr>Online experimentation example</vt:lpstr>
      <vt:lpstr>Details and results</vt:lpstr>
      <vt:lpstr>Non-experimental research</vt:lpstr>
      <vt:lpstr>Quasi-experimental</vt:lpstr>
      <vt:lpstr>SkiMatcher Results</vt:lpstr>
      <vt:lpstr>Interpreting the Results</vt:lpstr>
      <vt:lpstr>Observational research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christine</cp:lastModifiedBy>
  <cp:revision>1297</cp:revision>
  <dcterms:created xsi:type="dcterms:W3CDTF">2006-04-22T09:23:14Z</dcterms:created>
  <dcterms:modified xsi:type="dcterms:W3CDTF">2022-12-26T17:55:30Z</dcterms:modified>
</cp:coreProperties>
</file>